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4" r:id="rId9"/>
    <p:sldId id="258" r:id="rId10"/>
    <p:sldId id="270" r:id="rId11"/>
    <p:sldId id="271" r:id="rId12"/>
    <p:sldId id="266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D6A3F-38D8-4C32-9222-69F59A14742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76A8A-5854-4298-99C7-CD062BBEB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8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946A5-DB66-4831-A867-DB514ECD5DCB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3D7CB-F02F-43A6-A89D-72F407D51B9D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D0F9C-D926-4DE1-861C-964ED36C57E4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«Геометрия 10-11»  Л.С. Атанасян и др.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9DD7F-07E5-4313-98F4-07164B705F98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«Геометрия 10-11»  Л.С. Атанасян и др.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013EC-FF9F-4BB5-B1AA-FB358032D1FF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6DB30-2268-4FB4-8836-E371985CFF95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04F6-3408-4E0E-A016-ED47A4F72BA3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0F7-6D73-4774-92BA-B2E4107BB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8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04F6-3408-4E0E-A016-ED47A4F72BA3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0F7-6D73-4774-92BA-B2E4107BB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04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04F6-3408-4E0E-A016-ED47A4F72BA3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0F7-6D73-4774-92BA-B2E4107BB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9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04F6-3408-4E0E-A016-ED47A4F72BA3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0F7-6D73-4774-92BA-B2E4107BB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4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04F6-3408-4E0E-A016-ED47A4F72BA3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0F7-6D73-4774-92BA-B2E4107BB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04F6-3408-4E0E-A016-ED47A4F72BA3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0F7-6D73-4774-92BA-B2E4107BB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0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04F6-3408-4E0E-A016-ED47A4F72BA3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0F7-6D73-4774-92BA-B2E4107BB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04F6-3408-4E0E-A016-ED47A4F72BA3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0F7-6D73-4774-92BA-B2E4107BB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9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04F6-3408-4E0E-A016-ED47A4F72BA3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0F7-6D73-4774-92BA-B2E4107BB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39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04F6-3408-4E0E-A016-ED47A4F72BA3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0F7-6D73-4774-92BA-B2E4107BB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6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04F6-3408-4E0E-A016-ED47A4F72BA3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0F7-6D73-4774-92BA-B2E4107BB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0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404F6-3408-4E0E-A016-ED47A4F72BA3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AE0F7-6D73-4774-92BA-B2E4107BB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06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e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1.png"/><Relationship Id="rId21" Type="http://schemas.openxmlformats.org/officeDocument/2006/relationships/image" Target="../media/image14.emf"/><Relationship Id="rId7" Type="http://schemas.openxmlformats.org/officeDocument/2006/relationships/image" Target="../media/image7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2.emf"/><Relationship Id="rId25" Type="http://schemas.openxmlformats.org/officeDocument/2006/relationships/image" Target="../media/image16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e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23" Type="http://schemas.openxmlformats.org/officeDocument/2006/relationships/image" Target="../media/image15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3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1.e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532" y="1972339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Глава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Векторы в пространстве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§3. Компланарные векторы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501579"/>
            <a:ext cx="5688632" cy="5417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Геометрия, </a:t>
            </a:r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класс</a:t>
            </a:r>
          </a:p>
        </p:txBody>
      </p:sp>
      <p:pic>
        <p:nvPicPr>
          <p:cNvPr id="5" name="Picture 3" descr="C:\Documents and Settings\Admin\Мои документы\Мои рисунки\Копия Рисунок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00" y="3241105"/>
            <a:ext cx="2917164" cy="361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0" name="Group 6"/>
          <p:cNvGrpSpPr>
            <a:grpSpLocks/>
          </p:cNvGrpSpPr>
          <p:nvPr/>
        </p:nvGrpSpPr>
        <p:grpSpPr bwMode="auto">
          <a:xfrm>
            <a:off x="390525" y="647701"/>
            <a:ext cx="2952750" cy="2527300"/>
            <a:chOff x="158" y="1752"/>
            <a:chExt cx="1860" cy="1592"/>
          </a:xfrm>
        </p:grpSpPr>
        <p:grpSp>
          <p:nvGrpSpPr>
            <p:cNvPr id="4115" name="Group 7"/>
            <p:cNvGrpSpPr>
              <a:grpSpLocks/>
            </p:cNvGrpSpPr>
            <p:nvPr/>
          </p:nvGrpSpPr>
          <p:grpSpPr bwMode="auto">
            <a:xfrm>
              <a:off x="340" y="1933"/>
              <a:ext cx="1451" cy="1224"/>
              <a:chOff x="295" y="1979"/>
              <a:chExt cx="1451" cy="1224"/>
            </a:xfrm>
          </p:grpSpPr>
          <p:sp>
            <p:nvSpPr>
              <p:cNvPr id="4120" name="Line 8"/>
              <p:cNvSpPr>
                <a:spLocks noChangeShapeType="1"/>
              </p:cNvSpPr>
              <p:nvPr/>
            </p:nvSpPr>
            <p:spPr bwMode="auto">
              <a:xfrm>
                <a:off x="295" y="2976"/>
                <a:ext cx="544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1" name="Line 9"/>
              <p:cNvSpPr>
                <a:spLocks noChangeShapeType="1"/>
              </p:cNvSpPr>
              <p:nvPr/>
            </p:nvSpPr>
            <p:spPr bwMode="auto">
              <a:xfrm flipV="1">
                <a:off x="839" y="2704"/>
                <a:ext cx="907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Line 10"/>
              <p:cNvSpPr>
                <a:spLocks noChangeShapeType="1"/>
              </p:cNvSpPr>
              <p:nvPr/>
            </p:nvSpPr>
            <p:spPr bwMode="auto">
              <a:xfrm flipH="1">
                <a:off x="295" y="2704"/>
                <a:ext cx="1451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3" name="Line 11"/>
              <p:cNvSpPr>
                <a:spLocks noChangeShapeType="1"/>
              </p:cNvSpPr>
              <p:nvPr/>
            </p:nvSpPr>
            <p:spPr bwMode="auto">
              <a:xfrm flipV="1">
                <a:off x="295" y="1979"/>
                <a:ext cx="498" cy="9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4" name="Line 12"/>
              <p:cNvSpPr>
                <a:spLocks noChangeShapeType="1"/>
              </p:cNvSpPr>
              <p:nvPr/>
            </p:nvSpPr>
            <p:spPr bwMode="auto">
              <a:xfrm>
                <a:off x="793" y="1979"/>
                <a:ext cx="46" cy="12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5" name="Line 13"/>
              <p:cNvSpPr>
                <a:spLocks noChangeShapeType="1"/>
              </p:cNvSpPr>
              <p:nvPr/>
            </p:nvSpPr>
            <p:spPr bwMode="auto">
              <a:xfrm>
                <a:off x="793" y="1979"/>
                <a:ext cx="953" cy="7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16" name="Text Box 14"/>
            <p:cNvSpPr txBox="1">
              <a:spLocks noChangeArrowheads="1"/>
            </p:cNvSpPr>
            <p:nvPr/>
          </p:nvSpPr>
          <p:spPr bwMode="auto">
            <a:xfrm>
              <a:off x="158" y="2886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 dirty="0">
                  <a:solidFill>
                    <a:srgbClr val="0000CC"/>
                  </a:solidFill>
                </a:rPr>
                <a:t>A</a:t>
              </a:r>
              <a:endParaRPr lang="ru-RU" b="1" i="1" dirty="0">
                <a:solidFill>
                  <a:srgbClr val="0000CC"/>
                </a:solidFill>
              </a:endParaRPr>
            </a:p>
          </p:txBody>
        </p:sp>
        <p:sp>
          <p:nvSpPr>
            <p:cNvPr id="4117" name="Text Box 15"/>
            <p:cNvSpPr txBox="1">
              <a:spLocks noChangeArrowheads="1"/>
            </p:cNvSpPr>
            <p:nvPr/>
          </p:nvSpPr>
          <p:spPr bwMode="auto">
            <a:xfrm>
              <a:off x="1791" y="2478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 dirty="0">
                  <a:solidFill>
                    <a:srgbClr val="0000CC"/>
                  </a:solidFill>
                </a:rPr>
                <a:t>B</a:t>
              </a:r>
              <a:endParaRPr lang="ru-RU" b="1" i="1" dirty="0">
                <a:solidFill>
                  <a:srgbClr val="0000CC"/>
                </a:solidFill>
              </a:endParaRPr>
            </a:p>
          </p:txBody>
        </p:sp>
        <p:sp>
          <p:nvSpPr>
            <p:cNvPr id="4118" name="Text Box 16"/>
            <p:cNvSpPr txBox="1">
              <a:spLocks noChangeArrowheads="1"/>
            </p:cNvSpPr>
            <p:nvPr/>
          </p:nvSpPr>
          <p:spPr bwMode="auto">
            <a:xfrm>
              <a:off x="793" y="3113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 dirty="0">
                  <a:solidFill>
                    <a:srgbClr val="0000CC"/>
                  </a:solidFill>
                </a:rPr>
                <a:t>C</a:t>
              </a:r>
              <a:endParaRPr lang="ru-RU" b="1" i="1" dirty="0">
                <a:solidFill>
                  <a:srgbClr val="0000CC"/>
                </a:solidFill>
              </a:endParaRPr>
            </a:p>
          </p:txBody>
        </p:sp>
        <p:sp>
          <p:nvSpPr>
            <p:cNvPr id="4119" name="Text Box 17"/>
            <p:cNvSpPr txBox="1">
              <a:spLocks noChangeArrowheads="1"/>
            </p:cNvSpPr>
            <p:nvPr/>
          </p:nvSpPr>
          <p:spPr bwMode="auto">
            <a:xfrm>
              <a:off x="839" y="1752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 dirty="0">
                  <a:solidFill>
                    <a:srgbClr val="0000CC"/>
                  </a:solidFill>
                </a:rPr>
                <a:t>D</a:t>
              </a:r>
              <a:endParaRPr lang="ru-RU" b="1" i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4111" name="Group 18"/>
          <p:cNvGrpSpPr>
            <a:grpSpLocks/>
          </p:cNvGrpSpPr>
          <p:nvPr/>
        </p:nvGrpSpPr>
        <p:grpSpPr bwMode="auto">
          <a:xfrm>
            <a:off x="869950" y="1210471"/>
            <a:ext cx="1655763" cy="1806575"/>
            <a:chOff x="476" y="2115"/>
            <a:chExt cx="1043" cy="1138"/>
          </a:xfrm>
        </p:grpSpPr>
        <p:sp>
          <p:nvSpPr>
            <p:cNvPr id="4112" name="Text Box 19"/>
            <p:cNvSpPr txBox="1">
              <a:spLocks noChangeArrowheads="1"/>
            </p:cNvSpPr>
            <p:nvPr/>
          </p:nvSpPr>
          <p:spPr bwMode="auto">
            <a:xfrm>
              <a:off x="476" y="3022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 dirty="0">
                  <a:solidFill>
                    <a:srgbClr val="008000"/>
                  </a:solidFill>
                </a:rPr>
                <a:t>E</a:t>
              </a:r>
              <a:endParaRPr lang="ru-RU" b="1" i="1" dirty="0">
                <a:solidFill>
                  <a:srgbClr val="008000"/>
                </a:solidFill>
              </a:endParaRPr>
            </a:p>
          </p:txBody>
        </p:sp>
        <p:sp>
          <p:nvSpPr>
            <p:cNvPr id="4113" name="Text Box 20"/>
            <p:cNvSpPr txBox="1">
              <a:spLocks noChangeArrowheads="1"/>
            </p:cNvSpPr>
            <p:nvPr/>
          </p:nvSpPr>
          <p:spPr bwMode="auto">
            <a:xfrm>
              <a:off x="1292" y="2115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 dirty="0">
                  <a:solidFill>
                    <a:srgbClr val="008000"/>
                  </a:solidFill>
                </a:rPr>
                <a:t>F</a:t>
              </a:r>
              <a:endParaRPr lang="ru-RU" b="1" i="1" dirty="0">
                <a:solidFill>
                  <a:srgbClr val="008000"/>
                </a:solidFill>
              </a:endParaRPr>
            </a:p>
          </p:txBody>
        </p:sp>
        <p:sp>
          <p:nvSpPr>
            <p:cNvPr id="4114" name="Line 21"/>
            <p:cNvSpPr>
              <a:spLocks noChangeShapeType="1"/>
            </p:cNvSpPr>
            <p:nvPr/>
          </p:nvSpPr>
          <p:spPr bwMode="auto">
            <a:xfrm flipV="1">
              <a:off x="612" y="2273"/>
              <a:ext cx="680" cy="77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94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339363"/>
              </p:ext>
            </p:extLst>
          </p:nvPr>
        </p:nvGraphicFramePr>
        <p:xfrm>
          <a:off x="1967707" y="3090863"/>
          <a:ext cx="77311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Формула" r:id="rId4" imgW="393480" imgH="266400" progId="Equation.3">
                  <p:embed/>
                </p:oleObj>
              </mc:Choice>
              <mc:Fallback>
                <p:oleObj name="Формула" r:id="rId4" imgW="393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707" y="3090863"/>
                        <a:ext cx="773113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943752"/>
              </p:ext>
            </p:extLst>
          </p:nvPr>
        </p:nvGraphicFramePr>
        <p:xfrm>
          <a:off x="2843214" y="3086897"/>
          <a:ext cx="14954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Формула" r:id="rId6" imgW="761760" imgH="266400" progId="Equation.3">
                  <p:embed/>
                </p:oleObj>
              </mc:Choice>
              <mc:Fallback>
                <p:oleObj name="Формула" r:id="rId6" imgW="7617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4" y="3086897"/>
                        <a:ext cx="1495425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542007"/>
              </p:ext>
            </p:extLst>
          </p:nvPr>
        </p:nvGraphicFramePr>
        <p:xfrm>
          <a:off x="4410206" y="3073401"/>
          <a:ext cx="19685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Формула" r:id="rId8" imgW="1002960" imgH="431640" progId="Equation.3">
                  <p:embed/>
                </p:oleObj>
              </mc:Choice>
              <mc:Fallback>
                <p:oleObj name="Формула" r:id="rId8" imgW="1002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206" y="3073401"/>
                        <a:ext cx="19685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637259"/>
              </p:ext>
            </p:extLst>
          </p:nvPr>
        </p:nvGraphicFramePr>
        <p:xfrm>
          <a:off x="6084168" y="3073401"/>
          <a:ext cx="2217737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Формула" r:id="rId10" imgW="1130040" imgH="431640" progId="Equation.3">
                  <p:embed/>
                </p:oleObj>
              </mc:Choice>
              <mc:Fallback>
                <p:oleObj name="Формула" r:id="rId10" imgW="1130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073401"/>
                        <a:ext cx="2217737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840442"/>
              </p:ext>
            </p:extLst>
          </p:nvPr>
        </p:nvGraphicFramePr>
        <p:xfrm>
          <a:off x="971550" y="4112420"/>
          <a:ext cx="26416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" name="Формула" r:id="rId12" imgW="1346040" imgH="431640" progId="Equation.3">
                  <p:embed/>
                </p:oleObj>
              </mc:Choice>
              <mc:Fallback>
                <p:oleObj name="Формула" r:id="rId12" imgW="1346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112420"/>
                        <a:ext cx="26416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753986"/>
              </p:ext>
            </p:extLst>
          </p:nvPr>
        </p:nvGraphicFramePr>
        <p:xfrm>
          <a:off x="3347864" y="4102102"/>
          <a:ext cx="289083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" name="Формула" r:id="rId14" imgW="1473120" imgH="431640" progId="Equation.3">
                  <p:embed/>
                </p:oleObj>
              </mc:Choice>
              <mc:Fallback>
                <p:oleObj name="Формула" r:id="rId14" imgW="1473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102102"/>
                        <a:ext cx="289083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153173"/>
              </p:ext>
            </p:extLst>
          </p:nvPr>
        </p:nvGraphicFramePr>
        <p:xfrm>
          <a:off x="6300192" y="4116389"/>
          <a:ext cx="187166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Формула" r:id="rId16" imgW="914400" imgH="431640" progId="Equation.3">
                  <p:embed/>
                </p:oleObj>
              </mc:Choice>
              <mc:Fallback>
                <p:oleObj name="Формула" r:id="rId16" imgW="91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4116389"/>
                        <a:ext cx="1871662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503523"/>
              </p:ext>
            </p:extLst>
          </p:nvPr>
        </p:nvGraphicFramePr>
        <p:xfrm>
          <a:off x="265113" y="5013176"/>
          <a:ext cx="54356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" name="Формула" r:id="rId18" imgW="2654280" imgH="304560" progId="Equation.3">
                  <p:embed/>
                </p:oleObj>
              </mc:Choice>
              <mc:Fallback>
                <p:oleObj name="Формула" r:id="rId18" imgW="26542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5013176"/>
                        <a:ext cx="54356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207040"/>
              </p:ext>
            </p:extLst>
          </p:nvPr>
        </p:nvGraphicFramePr>
        <p:xfrm>
          <a:off x="251520" y="5589240"/>
          <a:ext cx="77057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" name="Формула" r:id="rId20" imgW="3530520" imgH="304560" progId="Equation.3">
                  <p:embed/>
                </p:oleObj>
              </mc:Choice>
              <mc:Fallback>
                <p:oleObj name="Формула" r:id="rId20" imgW="353052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589240"/>
                        <a:ext cx="77057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053560"/>
              </p:ext>
            </p:extLst>
          </p:nvPr>
        </p:nvGraphicFramePr>
        <p:xfrm>
          <a:off x="245268" y="6309320"/>
          <a:ext cx="35194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Формула" r:id="rId22" imgW="1612800" imgH="203040" progId="Equation.3">
                  <p:embed/>
                </p:oleObj>
              </mc:Choice>
              <mc:Fallback>
                <p:oleObj name="Формула" r:id="rId22" imgW="1612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" y="6309320"/>
                        <a:ext cx="35194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681611" y="2666534"/>
            <a:ext cx="1686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216636"/>
              </p:ext>
            </p:extLst>
          </p:nvPr>
        </p:nvGraphicFramePr>
        <p:xfrm>
          <a:off x="3343275" y="173038"/>
          <a:ext cx="5616575" cy="25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Формула" r:id="rId24" imgW="2809897" imgH="1295508" progId="Equation.3">
                  <p:embed/>
                </p:oleObj>
              </mc:Choice>
              <mc:Fallback>
                <p:oleObj name="Формула" r:id="rId24" imgW="2809897" imgH="1295508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173038"/>
                        <a:ext cx="5616575" cy="257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546100" y="241103"/>
            <a:ext cx="1368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№356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449238" y="404664"/>
            <a:ext cx="8117456" cy="978729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Справедливо и обратное </a:t>
            </a:r>
            <a:endParaRPr lang="ru-RU" sz="3600" b="1" dirty="0" smtClean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утверждение</a:t>
            </a:r>
            <a:endParaRPr lang="ru-RU" sz="36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49238" y="1590501"/>
                <a:ext cx="8011194" cy="25202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600" dirty="0" smtClean="0">
                    <a:cs typeface="Arial" pitchFamily="34" charset="0"/>
                  </a:rPr>
                  <a:t>Если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600" dirty="0" smtClean="0"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600" dirty="0" smtClean="0">
                    <a:cs typeface="Arial" pitchFamily="34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ru-RU" sz="2600" dirty="0" smtClean="0">
                    <a:cs typeface="Arial" pitchFamily="34" charset="0"/>
                  </a:rPr>
                  <a:t> компланарны, а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600" dirty="0" smtClean="0">
                    <a:cs typeface="Arial" pitchFamily="34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600" dirty="0" smtClean="0">
                    <a:cs typeface="Arial" pitchFamily="34" charset="0"/>
                  </a:rPr>
                  <a:t> не </a:t>
                </a:r>
                <a:r>
                  <a:rPr lang="ru-RU" sz="2600" dirty="0" err="1" smtClean="0">
                    <a:cs typeface="Arial" pitchFamily="34" charset="0"/>
                  </a:rPr>
                  <a:t>коллинеарны</a:t>
                </a:r>
                <a:r>
                  <a:rPr lang="ru-RU" sz="2600" dirty="0" smtClean="0">
                    <a:cs typeface="Arial" pitchFamily="34" charset="0"/>
                  </a:rPr>
                  <a:t>, то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dirty="0" smtClean="0">
                    <a:cs typeface="Arial" pitchFamily="34" charset="0"/>
                  </a:rPr>
                  <a:t> </a:t>
                </a:r>
                <a:r>
                  <a:rPr lang="ru-RU" sz="2600" dirty="0" smtClean="0">
                    <a:cs typeface="Arial" pitchFamily="34" charset="0"/>
                  </a:rPr>
                  <a:t>можно представить в виде</a:t>
                </a:r>
              </a:p>
              <a:p>
                <a:pPr marL="0" indent="0" algn="ctr">
                  <a:buNone/>
                </a:pPr>
                <a:r>
                  <a:rPr lang="ru-RU" sz="2800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</a:rPr>
                          <m:t>𝒄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ru-RU" sz="2800" dirty="0" smtClean="0">
                    <a:cs typeface="Arial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ru-RU" sz="2600" dirty="0" smtClean="0">
                    <a:cs typeface="Arial" pitchFamily="34" charset="0"/>
                  </a:rPr>
                  <a:t>причём коэффициенты </a:t>
                </a:r>
                <a:r>
                  <a:rPr lang="en-US" sz="2600" i="1" dirty="0" smtClean="0">
                    <a:cs typeface="Arial" pitchFamily="34" charset="0"/>
                  </a:rPr>
                  <a:t>x</a:t>
                </a:r>
                <a:r>
                  <a:rPr lang="ru-RU" sz="2600" dirty="0" smtClean="0">
                    <a:cs typeface="Arial" pitchFamily="34" charset="0"/>
                  </a:rPr>
                  <a:t> и</a:t>
                </a:r>
                <a:r>
                  <a:rPr lang="en-US" sz="2600" dirty="0" smtClean="0">
                    <a:cs typeface="Arial" pitchFamily="34" charset="0"/>
                  </a:rPr>
                  <a:t> </a:t>
                </a:r>
                <a:r>
                  <a:rPr lang="en-US" sz="2600" i="1" dirty="0" smtClean="0">
                    <a:cs typeface="Arial" pitchFamily="34" charset="0"/>
                  </a:rPr>
                  <a:t>y</a:t>
                </a:r>
                <a:r>
                  <a:rPr lang="en-US" sz="2600" dirty="0" smtClean="0">
                    <a:cs typeface="Arial" pitchFamily="34" charset="0"/>
                  </a:rPr>
                  <a:t> </a:t>
                </a:r>
                <a:r>
                  <a:rPr lang="ru-RU" sz="2600" dirty="0" smtClean="0">
                    <a:cs typeface="Arial" pitchFamily="34" charset="0"/>
                  </a:rPr>
                  <a:t>в разложении определяются </a:t>
                </a:r>
                <a:r>
                  <a:rPr lang="ru-RU" sz="26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pitchFamily="34" charset="0"/>
                  </a:rPr>
                  <a:t> </a:t>
                </a:r>
                <a:r>
                  <a:rPr lang="ru-RU" sz="2600" dirty="0">
                    <a:cs typeface="Arial" pitchFamily="34" charset="0"/>
                  </a:rPr>
                  <a:t>единственным </a:t>
                </a:r>
                <a:r>
                  <a:rPr lang="ru-RU" sz="2600" dirty="0" smtClean="0">
                    <a:cs typeface="Arial" pitchFamily="34" charset="0"/>
                  </a:rPr>
                  <a:t>образом.</a:t>
                </a:r>
                <a:endParaRPr lang="ru-RU" sz="26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238" y="1590501"/>
                <a:ext cx="8011194" cy="2520280"/>
              </a:xfrm>
              <a:blipFill rotWithShape="1">
                <a:blip r:embed="rId3"/>
                <a:stretch>
                  <a:fillRect l="-1370" r="-837" b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угольник 37"/>
          <p:cNvSpPr/>
          <p:nvPr/>
        </p:nvSpPr>
        <p:spPr>
          <a:xfrm>
            <a:off x="357782" y="1590501"/>
            <a:ext cx="8208912" cy="2520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3" descr="C:\Documents and Settings\Admin\Мои документы\Мои рисунки\Копия Рисунок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27354"/>
            <a:ext cx="2283024" cy="283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9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040" y="370979"/>
            <a:ext cx="8312496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Два вектора складываются по правилу треугольника или по правилу параллелограмма. 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Три некомпланарных вектора в пространстве складываются по </a:t>
            </a:r>
            <a:r>
              <a:rPr lang="ru-RU" sz="24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правилу параллелепипеда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Documents and Settings\Admin\Мои документы\Мои рисунки\Копия Рисунок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27354"/>
            <a:ext cx="2283024" cy="283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5" t="66602" r="23096" b="13867"/>
          <a:stretch/>
        </p:blipFill>
        <p:spPr bwMode="auto">
          <a:xfrm>
            <a:off x="4312611" y="2206575"/>
            <a:ext cx="4551225" cy="15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1" t="44531" r="12061" b="20117"/>
          <a:stretch/>
        </p:blipFill>
        <p:spPr bwMode="auto">
          <a:xfrm>
            <a:off x="496119" y="2435746"/>
            <a:ext cx="3508681" cy="364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53540" y="3759894"/>
            <a:ext cx="286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Правило треугольника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6085582"/>
            <a:ext cx="332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Правило параллелограмма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3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Правило параллелепипеда</a:t>
            </a:r>
            <a:endParaRPr lang="ru-RU" sz="3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23018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5" t="44725" r="26172" b="16407"/>
          <a:stretch/>
        </p:blipFill>
        <p:spPr bwMode="auto">
          <a:xfrm rot="21404119">
            <a:off x="547541" y="3149133"/>
            <a:ext cx="3779838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rot="-246511">
            <a:off x="1832272" y="5908946"/>
            <a:ext cx="1763977" cy="89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91428"/>
              </p:ext>
            </p:extLst>
          </p:nvPr>
        </p:nvGraphicFramePr>
        <p:xfrm>
          <a:off x="1425575" y="898525"/>
          <a:ext cx="285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Формула" r:id="rId5" imgW="123928" imgH="257036" progId="Equation.3">
                  <p:embed/>
                </p:oleObj>
              </mc:Choice>
              <mc:Fallback>
                <p:oleObj name="Формула" r:id="rId5" imgW="123928" imgH="257036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898525"/>
                        <a:ext cx="285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rot="21353489" flipV="1">
            <a:off x="1802785" y="5198377"/>
            <a:ext cx="765778" cy="69726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267163"/>
              </p:ext>
            </p:extLst>
          </p:nvPr>
        </p:nvGraphicFramePr>
        <p:xfrm>
          <a:off x="1590675" y="1720850"/>
          <a:ext cx="285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Формула" r:id="rId7" imgW="123928" imgH="257036" progId="Equation.3">
                  <p:embed/>
                </p:oleObj>
              </mc:Choice>
              <mc:Fallback>
                <p:oleObj name="Формула" r:id="rId7" imgW="123928" imgH="257036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1720850"/>
                        <a:ext cx="285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6"/>
          <p:cNvSpPr>
            <a:spLocks noChangeShapeType="1"/>
          </p:cNvSpPr>
          <p:nvPr/>
        </p:nvSpPr>
        <p:spPr bwMode="auto">
          <a:xfrm rot="21353489" flipH="1" flipV="1">
            <a:off x="746514" y="4132426"/>
            <a:ext cx="1035951" cy="188066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064950"/>
              </p:ext>
            </p:extLst>
          </p:nvPr>
        </p:nvGraphicFramePr>
        <p:xfrm>
          <a:off x="3494162" y="1365595"/>
          <a:ext cx="285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Формула" r:id="rId9" imgW="123928" imgH="257036" progId="Equation.3">
                  <p:embed/>
                </p:oleObj>
              </mc:Choice>
              <mc:Fallback>
                <p:oleObj name="Формула" r:id="rId9" imgW="123928" imgH="257036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162" y="1365595"/>
                        <a:ext cx="285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4"/>
          <p:cNvSpPr>
            <a:spLocks noChangeShapeType="1"/>
          </p:cNvSpPr>
          <p:nvPr/>
        </p:nvSpPr>
        <p:spPr bwMode="auto">
          <a:xfrm rot="-246511">
            <a:off x="804732" y="1475956"/>
            <a:ext cx="1763977" cy="89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rot="21353489" flipV="1">
            <a:off x="1451330" y="1963632"/>
            <a:ext cx="765778" cy="69726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rot="21353489" flipH="1" flipV="1">
            <a:off x="2902061" y="996764"/>
            <a:ext cx="1035951" cy="188066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бъект 2"/>
              <p:cNvSpPr txBox="1">
                <a:spLocks/>
              </p:cNvSpPr>
              <p:nvPr/>
            </p:nvSpPr>
            <p:spPr>
              <a:xfrm>
                <a:off x="4565458" y="801203"/>
                <a:ext cx="3960440" cy="100223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Пусть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4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400" dirty="0" smtClean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- некомпла-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нарные векторы.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458" y="801203"/>
                <a:ext cx="3960440" cy="1002232"/>
              </a:xfrm>
              <a:prstGeom prst="rect">
                <a:avLst/>
              </a:prstGeom>
              <a:blipFill rotWithShape="1">
                <a:blip r:embed="rId11"/>
                <a:stretch>
                  <a:fillRect l="-2462" b="-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4557644" y="1714899"/>
                <a:ext cx="4564056" cy="12426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300" dirty="0" smtClean="0">
                    <a:latin typeface="Arial" pitchFamily="34" charset="0"/>
                    <a:cs typeface="Arial" pitchFamily="34" charset="0"/>
                  </a:rPr>
                  <a:t>1. Отложим от произвольной точки </a:t>
                </a:r>
                <a:r>
                  <a:rPr lang="ru-RU" sz="2300" i="1" dirty="0" smtClean="0">
                    <a:latin typeface="Arial" pitchFamily="34" charset="0"/>
                    <a:cs typeface="Arial" pitchFamily="34" charset="0"/>
                  </a:rPr>
                  <a:t>О</a:t>
                </a:r>
                <a:r>
                  <a:rPr lang="ru-RU" sz="2300" dirty="0" smtClean="0">
                    <a:latin typeface="Arial" pitchFamily="34" charset="0"/>
                    <a:cs typeface="Arial" pitchFamily="34" charset="0"/>
                  </a:rPr>
                  <a:t> пространства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3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300" b="0" i="1" smtClean="0">
                            <a:latin typeface="Cambria Math"/>
                          </a:rPr>
                          <m:t>𝑂𝐴</m:t>
                        </m:r>
                      </m:e>
                    </m:acc>
                    <m:r>
                      <a:rPr lang="en-US" sz="23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3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30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3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300" b="0" i="1" smtClean="0">
                            <a:latin typeface="Cambria Math"/>
                          </a:rPr>
                          <m:t>𝑂𝐵</m:t>
                        </m:r>
                      </m:e>
                    </m:acc>
                    <m:r>
                      <a:rPr lang="en-US" sz="23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3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300" b="0" i="1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3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300" b="0" i="1" smtClean="0">
                            <a:latin typeface="Cambria Math"/>
                          </a:rPr>
                          <m:t>𝑂𝐶</m:t>
                        </m:r>
                      </m:e>
                    </m:acc>
                    <m:r>
                      <a:rPr lang="en-US" sz="23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3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300" b="0" i="1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ru-RU" sz="23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7644" y="1714899"/>
                <a:ext cx="4564056" cy="1242613"/>
              </a:xfrm>
              <a:blipFill rotWithShape="1">
                <a:blip r:embed="rId12"/>
                <a:stretch>
                  <a:fillRect l="-2005" t="-3431" b="-6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4545797" y="2942891"/>
            <a:ext cx="442675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2. Построим параллелепипед, чтобы отрезки </a:t>
            </a:r>
            <a:r>
              <a:rPr lang="ru-RU" sz="2300" i="1" dirty="0" smtClean="0">
                <a:latin typeface="Arial" pitchFamily="34" charset="0"/>
                <a:cs typeface="Arial" pitchFamily="34" charset="0"/>
              </a:rPr>
              <a:t>ОА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i="1" dirty="0" smtClean="0">
                <a:latin typeface="Arial" pitchFamily="34" charset="0"/>
                <a:cs typeface="Arial" pitchFamily="34" charset="0"/>
              </a:rPr>
              <a:t>ОВ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300" i="1" dirty="0" smtClean="0">
                <a:latin typeface="Arial" pitchFamily="34" charset="0"/>
                <a:cs typeface="Arial" pitchFamily="34" charset="0"/>
              </a:rPr>
              <a:t>ОС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были его рёбрами.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537095" y="5926550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 dirty="0"/>
              <a:t>О</a:t>
            </a: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3414680" y="5733580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 dirty="0"/>
              <a:t>А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2168078" y="4841705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 dirty="0" smtClean="0"/>
              <a:t>В</a:t>
            </a:r>
            <a:endParaRPr lang="ru-RU" sz="2400" b="1" i="1" dirty="0"/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320871" y="4101761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 dirty="0" smtClean="0"/>
              <a:t>С</a:t>
            </a:r>
            <a:endParaRPr lang="ru-RU" sz="2400" b="1" i="1" dirty="0"/>
          </a:p>
        </p:txBody>
      </p:sp>
      <p:sp>
        <p:nvSpPr>
          <p:cNvPr id="22" name="Oval 100"/>
          <p:cNvSpPr>
            <a:spLocks noChangeArrowheads="1"/>
          </p:cNvSpPr>
          <p:nvPr/>
        </p:nvSpPr>
        <p:spPr bwMode="auto">
          <a:xfrm>
            <a:off x="1769921" y="583720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7564" y="4092812"/>
            <a:ext cx="456573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3. Диагональ параллелепипеда является суммой трёх данных векторов. 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rot="21353489" flipV="1">
            <a:off x="1741221" y="3320708"/>
            <a:ext cx="1484721" cy="2542774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3132698" y="2994838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 dirty="0" smtClean="0"/>
              <a:t>Р</a:t>
            </a:r>
            <a:endParaRPr lang="ru-RU" sz="2400" b="1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10475" y="5816612"/>
            <a:ext cx="4661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Этот факт легко доказывается, используя правило параллелограмма и правило треугольника.</a:t>
            </a:r>
            <a:endParaRPr lang="ru-RU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428145" y="5154546"/>
                <a:ext cx="2868670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𝑂𝑃</m:t>
                        </m:r>
                      </m:e>
                    </m:acc>
                    <m:r>
                      <a:rPr lang="ru-RU" sz="3200" b="0" i="0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145" y="5154546"/>
                <a:ext cx="2868670" cy="657681"/>
              </a:xfrm>
              <a:prstGeom prst="rect">
                <a:avLst/>
              </a:prstGeom>
              <a:blipFill rotWithShape="1">
                <a:blip r:embed="rId13"/>
                <a:stretch>
                  <a:fillRect t="-935" b="-30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3" descr="C:\Documents and Settings\Admin\Мои документы\Мои рисунки\Копия Рисунок1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029" y="5340429"/>
            <a:ext cx="11696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6" grpId="0" build="p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Разложение вектора по трём некомпланарным векторам</a:t>
            </a:r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2"/>
              <p:cNvSpPr txBox="1">
                <a:spLocks/>
              </p:cNvSpPr>
              <p:nvPr/>
            </p:nvSpPr>
            <p:spPr>
              <a:xfrm>
                <a:off x="510407" y="1600201"/>
                <a:ext cx="8033518" cy="24477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2600" dirty="0" smtClean="0">
                    <a:latin typeface="Arial" pitchFamily="34" charset="0"/>
                    <a:cs typeface="Arial" pitchFamily="34" charset="0"/>
                  </a:rPr>
                  <a:t>Любой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  <a:cs typeface="Arial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ru-RU" sz="2600" dirty="0" smtClean="0">
                    <a:latin typeface="Arial" pitchFamily="34" charset="0"/>
                    <a:cs typeface="Arial" pitchFamily="34" charset="0"/>
                  </a:rPr>
                  <a:t> можно разложить по трём некомпланарным векторам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  <a:cs typeface="Arial" pitchFamily="34" charset="0"/>
                          </a:rPr>
                          <m:t>𝑏</m:t>
                        </m:r>
                        <m:r>
                          <a:rPr lang="ru-RU" sz="26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ru-RU" sz="2600" dirty="0" smtClean="0">
                    <a:latin typeface="Arial" pitchFamily="34" charset="0"/>
                    <a:cs typeface="Arial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  <a:cs typeface="Arial" pitchFamily="34" charset="0"/>
                          </a:rPr>
                          <m:t>𝑐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en-US" sz="26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𝑝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cs typeface="Arial" pitchFamily="34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𝑏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cs typeface="Arial" pitchFamily="34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RU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ru-RU" sz="2600" dirty="0" smtClean="0">
                    <a:latin typeface="Arial" pitchFamily="34" charset="0"/>
                    <a:cs typeface="Arial" pitchFamily="34" charset="0"/>
                  </a:rPr>
                  <a:t>причём коэффициенты разложения определяются единственным образом.</a:t>
                </a:r>
                <a:endParaRPr lang="ru-RU" sz="2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07" y="1600201"/>
                <a:ext cx="8033518" cy="2447726"/>
              </a:xfrm>
              <a:prstGeom prst="rect">
                <a:avLst/>
              </a:prstGeom>
              <a:blipFill rotWithShape="1">
                <a:blip r:embed="rId3"/>
                <a:stretch>
                  <a:fillRect l="-1366" t="-2244" r="-1821" b="-2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 descr="C:\Documents and Settings\Admin\Мои документы\Мои рисунки\Копия Рисунок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27354"/>
            <a:ext cx="2283024" cy="283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7782" y="1541959"/>
            <a:ext cx="8208912" cy="24631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782" y="4437112"/>
            <a:ext cx="66624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Примечание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Раскладывать вектор по трём векторам, конечно, сложнее, чем по двум векторам, но идея та же самая. Не нужно пытаться сразу «задействовать» три вектора, нужно действовать постепенно, сводить решение к разложению по двум векторам.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543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Ещё одно разложение, </a:t>
            </a:r>
            <a:b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которое полезно знать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8271" y="1613943"/>
            <a:ext cx="4320480" cy="16561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точка пересечения медиан треугольника,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произвольная точка пространства, то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C:\Documents and Settings\Admin\Мои документы\Kyocera_20200511_001\Scan_0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9662"/>
            <a:ext cx="415115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4281688" y="3212976"/>
                <a:ext cx="47296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3200">
                              <a:latin typeface="Cambria Math"/>
                              <a:cs typeface="Arial" pitchFamily="34" charset="0"/>
                            </a:rPr>
                            <m:t>𝑂𝑀</m:t>
                          </m:r>
                        </m:e>
                      </m:acc>
                      <m:r>
                        <a:rPr lang="en-US" sz="320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3200" i="1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>
                                  <a:latin typeface="Cambria Math"/>
                                  <a:cs typeface="Arial" pitchFamily="34" charset="0"/>
                                </a:rPr>
                                <m:t>𝑂𝐴</m:t>
                              </m:r>
                            </m:e>
                          </m:acc>
                          <m:r>
                            <a:rPr lang="en-US" sz="320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>
                                  <a:latin typeface="Cambria Math"/>
                                  <a:cs typeface="Arial" pitchFamily="34" charset="0"/>
                                </a:rPr>
                                <m:t>𝑂𝐵</m:t>
                              </m:r>
                            </m:e>
                          </m:acc>
                          <m:r>
                            <a:rPr lang="en-US" sz="320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>
                                  <a:latin typeface="Cambria Math"/>
                                  <a:cs typeface="Arial" pitchFamily="34" charset="0"/>
                                </a:rPr>
                                <m:t>𝑂𝐶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688" y="3212976"/>
                <a:ext cx="4729693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4328582" y="1541959"/>
            <a:ext cx="4635906" cy="27585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Documents and Settings\Admin\Мои документы\Мои рисунки\Копия Рисунок1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27354"/>
            <a:ext cx="2283024" cy="283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9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25"/>
          <p:cNvGrpSpPr>
            <a:grpSpLocks/>
          </p:cNvGrpSpPr>
          <p:nvPr/>
        </p:nvGrpSpPr>
        <p:grpSpPr bwMode="auto">
          <a:xfrm>
            <a:off x="776288" y="3640390"/>
            <a:ext cx="671513" cy="1911350"/>
            <a:chOff x="729" y="2128"/>
            <a:chExt cx="423" cy="1204"/>
          </a:xfrm>
        </p:grpSpPr>
        <p:grpSp>
          <p:nvGrpSpPr>
            <p:cNvPr id="8203" name="Group 126"/>
            <p:cNvGrpSpPr>
              <a:grpSpLocks/>
            </p:cNvGrpSpPr>
            <p:nvPr/>
          </p:nvGrpSpPr>
          <p:grpSpPr bwMode="auto">
            <a:xfrm>
              <a:off x="729" y="2503"/>
              <a:ext cx="384" cy="442"/>
              <a:chOff x="4857" y="2561"/>
              <a:chExt cx="384" cy="442"/>
            </a:xfrm>
          </p:grpSpPr>
          <p:sp>
            <p:nvSpPr>
              <p:cNvPr id="566399" name="Text Box 127"/>
              <p:cNvSpPr txBox="1">
                <a:spLocks noChangeArrowheads="1"/>
              </p:cNvSpPr>
              <p:nvPr/>
            </p:nvSpPr>
            <p:spPr bwMode="auto">
              <a:xfrm>
                <a:off x="4857" y="2561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4000" b="1" i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</a:t>
                </a:r>
                <a:endParaRPr lang="ru-RU" sz="4000" b="1" i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8207" name="Line 128"/>
              <p:cNvSpPr>
                <a:spLocks noChangeShapeType="1"/>
              </p:cNvSpPr>
              <p:nvPr/>
            </p:nvSpPr>
            <p:spPr bwMode="auto">
              <a:xfrm>
                <a:off x="4944" y="2655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04" name="Freeform 129"/>
            <p:cNvSpPr>
              <a:spLocks/>
            </p:cNvSpPr>
            <p:nvPr/>
          </p:nvSpPr>
          <p:spPr bwMode="auto">
            <a:xfrm>
              <a:off x="984" y="2128"/>
              <a:ext cx="168" cy="1162"/>
            </a:xfrm>
            <a:custGeom>
              <a:avLst/>
              <a:gdLst>
                <a:gd name="T0" fmla="*/ 0 w 168"/>
                <a:gd name="T1" fmla="*/ 1162 h 1162"/>
                <a:gd name="T2" fmla="*/ 168 w 168"/>
                <a:gd name="T3" fmla="*/ 0 h 1162"/>
                <a:gd name="T4" fmla="*/ 0 60000 65536"/>
                <a:gd name="T5" fmla="*/ 0 60000 65536"/>
                <a:gd name="T6" fmla="*/ 0 w 168"/>
                <a:gd name="T7" fmla="*/ 0 h 1162"/>
                <a:gd name="T8" fmla="*/ 168 w 168"/>
                <a:gd name="T9" fmla="*/ 1162 h 11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8" h="1162">
                  <a:moveTo>
                    <a:pt x="0" y="1162"/>
                  </a:moveTo>
                  <a:lnTo>
                    <a:pt x="168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Oval 130"/>
            <p:cNvSpPr>
              <a:spLocks noChangeArrowheads="1"/>
            </p:cNvSpPr>
            <p:nvPr/>
          </p:nvSpPr>
          <p:spPr bwMode="auto">
            <a:xfrm rot="-3927454">
              <a:off x="957" y="32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194" name="Group 118"/>
          <p:cNvGrpSpPr>
            <a:grpSpLocks/>
          </p:cNvGrpSpPr>
          <p:nvPr/>
        </p:nvGrpSpPr>
        <p:grpSpPr bwMode="auto">
          <a:xfrm rot="598021">
            <a:off x="533400" y="3971925"/>
            <a:ext cx="4838700" cy="2428875"/>
            <a:chOff x="816" y="2262"/>
            <a:chExt cx="3048" cy="1452"/>
          </a:xfrm>
        </p:grpSpPr>
        <p:sp>
          <p:nvSpPr>
            <p:cNvPr id="8228" name="Freeform 119"/>
            <p:cNvSpPr>
              <a:spLocks/>
            </p:cNvSpPr>
            <p:nvPr/>
          </p:nvSpPr>
          <p:spPr bwMode="auto">
            <a:xfrm>
              <a:off x="816" y="2264"/>
              <a:ext cx="3040" cy="1432"/>
            </a:xfrm>
            <a:custGeom>
              <a:avLst/>
              <a:gdLst>
                <a:gd name="T0" fmla="*/ 576 w 3040"/>
                <a:gd name="T1" fmla="*/ 472 h 1432"/>
                <a:gd name="T2" fmla="*/ 3040 w 3040"/>
                <a:gd name="T3" fmla="*/ 0 h 1432"/>
                <a:gd name="T4" fmla="*/ 2400 w 3040"/>
                <a:gd name="T5" fmla="*/ 1000 h 1432"/>
                <a:gd name="T6" fmla="*/ 0 w 3040"/>
                <a:gd name="T7" fmla="*/ 1432 h 1432"/>
                <a:gd name="T8" fmla="*/ 576 w 3040"/>
                <a:gd name="T9" fmla="*/ 472 h 1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0"/>
                <a:gd name="T16" fmla="*/ 0 h 1432"/>
                <a:gd name="T17" fmla="*/ 3040 w 3040"/>
                <a:gd name="T18" fmla="*/ 1432 h 1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0" h="1432">
                  <a:moveTo>
                    <a:pt x="576" y="472"/>
                  </a:moveTo>
                  <a:lnTo>
                    <a:pt x="3040" y="0"/>
                  </a:lnTo>
                  <a:lnTo>
                    <a:pt x="2400" y="1000"/>
                  </a:lnTo>
                  <a:lnTo>
                    <a:pt x="0" y="1432"/>
                  </a:lnTo>
                  <a:lnTo>
                    <a:pt x="576" y="472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40999"/>
                  </a:schemeClr>
                </a:gs>
                <a:gs pos="100000">
                  <a:srgbClr val="00FFFF">
                    <a:alpha val="43999"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120"/>
            <p:cNvSpPr>
              <a:spLocks/>
            </p:cNvSpPr>
            <p:nvPr/>
          </p:nvSpPr>
          <p:spPr bwMode="auto">
            <a:xfrm>
              <a:off x="816" y="2262"/>
              <a:ext cx="3048" cy="1452"/>
            </a:xfrm>
            <a:custGeom>
              <a:avLst/>
              <a:gdLst>
                <a:gd name="T0" fmla="*/ 0 w 3048"/>
                <a:gd name="T1" fmla="*/ 1434 h 1452"/>
                <a:gd name="T2" fmla="*/ 45 w 3048"/>
                <a:gd name="T3" fmla="*/ 1452 h 1452"/>
                <a:gd name="T4" fmla="*/ 2430 w 3048"/>
                <a:gd name="T5" fmla="*/ 1026 h 1452"/>
                <a:gd name="T6" fmla="*/ 2418 w 3048"/>
                <a:gd name="T7" fmla="*/ 1032 h 1452"/>
                <a:gd name="T8" fmla="*/ 3048 w 3048"/>
                <a:gd name="T9" fmla="*/ 36 h 1452"/>
                <a:gd name="T10" fmla="*/ 3042 w 3048"/>
                <a:gd name="T11" fmla="*/ 0 h 1452"/>
                <a:gd name="T12" fmla="*/ 2400 w 3048"/>
                <a:gd name="T13" fmla="*/ 996 h 1452"/>
                <a:gd name="T14" fmla="*/ 0 w 3048"/>
                <a:gd name="T15" fmla="*/ 1434 h 14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48"/>
                <a:gd name="T25" fmla="*/ 0 h 1452"/>
                <a:gd name="T26" fmla="*/ 3048 w 3048"/>
                <a:gd name="T27" fmla="*/ 1452 h 14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48" h="1452">
                  <a:moveTo>
                    <a:pt x="0" y="1434"/>
                  </a:moveTo>
                  <a:lnTo>
                    <a:pt x="45" y="1452"/>
                  </a:lnTo>
                  <a:lnTo>
                    <a:pt x="2430" y="1026"/>
                  </a:lnTo>
                  <a:lnTo>
                    <a:pt x="2418" y="1032"/>
                  </a:lnTo>
                  <a:lnTo>
                    <a:pt x="3048" y="36"/>
                  </a:lnTo>
                  <a:lnTo>
                    <a:pt x="3042" y="0"/>
                  </a:lnTo>
                  <a:lnTo>
                    <a:pt x="2400" y="996"/>
                  </a:lnTo>
                  <a:lnTo>
                    <a:pt x="0" y="1434"/>
                  </a:lnTo>
                  <a:close/>
                </a:path>
              </a:pathLst>
            </a:custGeom>
            <a:solidFill>
              <a:srgbClr val="00CC99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6289" name="Text Box 17"/>
          <p:cNvSpPr txBox="1">
            <a:spLocks noChangeArrowheads="1"/>
          </p:cNvSpPr>
          <p:nvPr/>
        </p:nvSpPr>
        <p:spPr bwMode="auto">
          <a:xfrm>
            <a:off x="164654" y="261218"/>
            <a:ext cx="87959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1.Векторы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называются </a:t>
            </a:r>
            <a:r>
              <a:rPr lang="ru-RU" sz="22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компланарными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если при откладывании их от одной и той же точки они будут лежать в одной плоскости. </a:t>
            </a:r>
          </a:p>
        </p:txBody>
      </p:sp>
      <p:grpSp>
        <p:nvGrpSpPr>
          <p:cNvPr id="8197" name="Group 124"/>
          <p:cNvGrpSpPr>
            <a:grpSpLocks/>
          </p:cNvGrpSpPr>
          <p:nvPr/>
        </p:nvGrpSpPr>
        <p:grpSpPr bwMode="auto">
          <a:xfrm>
            <a:off x="785813" y="3592062"/>
            <a:ext cx="647700" cy="1911350"/>
            <a:chOff x="744" y="2128"/>
            <a:chExt cx="408" cy="1204"/>
          </a:xfrm>
        </p:grpSpPr>
        <p:grpSp>
          <p:nvGrpSpPr>
            <p:cNvPr id="8215" name="Group 123"/>
            <p:cNvGrpSpPr>
              <a:grpSpLocks/>
            </p:cNvGrpSpPr>
            <p:nvPr/>
          </p:nvGrpSpPr>
          <p:grpSpPr bwMode="auto">
            <a:xfrm>
              <a:off x="744" y="2540"/>
              <a:ext cx="384" cy="442"/>
              <a:chOff x="4872" y="2598"/>
              <a:chExt cx="384" cy="442"/>
            </a:xfrm>
          </p:grpSpPr>
          <p:sp>
            <p:nvSpPr>
              <p:cNvPr id="566345" name="Text Box 73"/>
              <p:cNvSpPr txBox="1">
                <a:spLocks noChangeArrowheads="1"/>
              </p:cNvSpPr>
              <p:nvPr/>
            </p:nvSpPr>
            <p:spPr bwMode="auto">
              <a:xfrm>
                <a:off x="4872" y="2598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4000" b="1" i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</a:t>
                </a:r>
                <a:endParaRPr lang="ru-RU" sz="4000" b="1" i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8219" name="Line 77"/>
              <p:cNvSpPr>
                <a:spLocks noChangeShapeType="1"/>
              </p:cNvSpPr>
              <p:nvPr/>
            </p:nvSpPr>
            <p:spPr bwMode="auto">
              <a:xfrm>
                <a:off x="4944" y="268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16" name="Freeform 51"/>
            <p:cNvSpPr>
              <a:spLocks/>
            </p:cNvSpPr>
            <p:nvPr/>
          </p:nvSpPr>
          <p:spPr bwMode="auto">
            <a:xfrm>
              <a:off x="984" y="2128"/>
              <a:ext cx="168" cy="1162"/>
            </a:xfrm>
            <a:custGeom>
              <a:avLst/>
              <a:gdLst>
                <a:gd name="T0" fmla="*/ 0 w 168"/>
                <a:gd name="T1" fmla="*/ 1162 h 1162"/>
                <a:gd name="T2" fmla="*/ 168 w 168"/>
                <a:gd name="T3" fmla="*/ 0 h 1162"/>
                <a:gd name="T4" fmla="*/ 0 60000 65536"/>
                <a:gd name="T5" fmla="*/ 0 60000 65536"/>
                <a:gd name="T6" fmla="*/ 0 w 168"/>
                <a:gd name="T7" fmla="*/ 0 h 1162"/>
                <a:gd name="T8" fmla="*/ 168 w 168"/>
                <a:gd name="T9" fmla="*/ 1162 h 11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8" h="1162">
                  <a:moveTo>
                    <a:pt x="0" y="1162"/>
                  </a:moveTo>
                  <a:lnTo>
                    <a:pt x="168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Oval 4"/>
            <p:cNvSpPr>
              <a:spLocks noChangeArrowheads="1"/>
            </p:cNvSpPr>
            <p:nvPr/>
          </p:nvSpPr>
          <p:spPr bwMode="auto">
            <a:xfrm rot="-3927454">
              <a:off x="957" y="32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66389" name="Text Box 117"/>
          <p:cNvSpPr txBox="1">
            <a:spLocks noChangeArrowheads="1"/>
          </p:cNvSpPr>
          <p:nvPr/>
        </p:nvSpPr>
        <p:spPr bwMode="auto">
          <a:xfrm>
            <a:off x="200025" y="1200745"/>
            <a:ext cx="87319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2. Другими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словами, векторы называются </a:t>
            </a:r>
            <a:r>
              <a:rPr lang="ru-RU" sz="22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компланарными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если имеются равные им векторы, лежащие в одной плоскости.</a:t>
            </a:r>
          </a:p>
        </p:txBody>
      </p:sp>
      <p:grpSp>
        <p:nvGrpSpPr>
          <p:cNvPr id="6" name="Group 131"/>
          <p:cNvGrpSpPr>
            <a:grpSpLocks/>
          </p:cNvGrpSpPr>
          <p:nvPr/>
        </p:nvGrpSpPr>
        <p:grpSpPr bwMode="auto">
          <a:xfrm rot="-10586093">
            <a:off x="1911350" y="2419350"/>
            <a:ext cx="3954463" cy="3219450"/>
            <a:chOff x="816" y="2262"/>
            <a:chExt cx="3048" cy="1452"/>
          </a:xfrm>
        </p:grpSpPr>
        <p:sp>
          <p:nvSpPr>
            <p:cNvPr id="8213" name="Freeform 132"/>
            <p:cNvSpPr>
              <a:spLocks/>
            </p:cNvSpPr>
            <p:nvPr/>
          </p:nvSpPr>
          <p:spPr bwMode="auto">
            <a:xfrm>
              <a:off x="816" y="2264"/>
              <a:ext cx="3040" cy="1432"/>
            </a:xfrm>
            <a:custGeom>
              <a:avLst/>
              <a:gdLst>
                <a:gd name="T0" fmla="*/ 576 w 3040"/>
                <a:gd name="T1" fmla="*/ 472 h 1432"/>
                <a:gd name="T2" fmla="*/ 3040 w 3040"/>
                <a:gd name="T3" fmla="*/ 0 h 1432"/>
                <a:gd name="T4" fmla="*/ 2400 w 3040"/>
                <a:gd name="T5" fmla="*/ 1000 h 1432"/>
                <a:gd name="T6" fmla="*/ 0 w 3040"/>
                <a:gd name="T7" fmla="*/ 1432 h 1432"/>
                <a:gd name="T8" fmla="*/ 576 w 3040"/>
                <a:gd name="T9" fmla="*/ 472 h 1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0"/>
                <a:gd name="T16" fmla="*/ 0 h 1432"/>
                <a:gd name="T17" fmla="*/ 3040 w 3040"/>
                <a:gd name="T18" fmla="*/ 1432 h 1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0" h="1432">
                  <a:moveTo>
                    <a:pt x="576" y="472"/>
                  </a:moveTo>
                  <a:lnTo>
                    <a:pt x="3040" y="0"/>
                  </a:lnTo>
                  <a:lnTo>
                    <a:pt x="2400" y="1000"/>
                  </a:lnTo>
                  <a:lnTo>
                    <a:pt x="0" y="1432"/>
                  </a:lnTo>
                  <a:lnTo>
                    <a:pt x="576" y="472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40999"/>
                  </a:schemeClr>
                </a:gs>
                <a:gs pos="100000">
                  <a:srgbClr val="FF00FF">
                    <a:alpha val="43999"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133"/>
            <p:cNvSpPr>
              <a:spLocks/>
            </p:cNvSpPr>
            <p:nvPr/>
          </p:nvSpPr>
          <p:spPr bwMode="auto">
            <a:xfrm>
              <a:off x="816" y="2262"/>
              <a:ext cx="3048" cy="1452"/>
            </a:xfrm>
            <a:custGeom>
              <a:avLst/>
              <a:gdLst>
                <a:gd name="T0" fmla="*/ 0 w 3048"/>
                <a:gd name="T1" fmla="*/ 1434 h 1452"/>
                <a:gd name="T2" fmla="*/ 45 w 3048"/>
                <a:gd name="T3" fmla="*/ 1452 h 1452"/>
                <a:gd name="T4" fmla="*/ 2430 w 3048"/>
                <a:gd name="T5" fmla="*/ 1026 h 1452"/>
                <a:gd name="T6" fmla="*/ 2418 w 3048"/>
                <a:gd name="T7" fmla="*/ 1032 h 1452"/>
                <a:gd name="T8" fmla="*/ 3048 w 3048"/>
                <a:gd name="T9" fmla="*/ 36 h 1452"/>
                <a:gd name="T10" fmla="*/ 3042 w 3048"/>
                <a:gd name="T11" fmla="*/ 0 h 1452"/>
                <a:gd name="T12" fmla="*/ 2400 w 3048"/>
                <a:gd name="T13" fmla="*/ 996 h 1452"/>
                <a:gd name="T14" fmla="*/ 0 w 3048"/>
                <a:gd name="T15" fmla="*/ 1434 h 14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48"/>
                <a:gd name="T25" fmla="*/ 0 h 1452"/>
                <a:gd name="T26" fmla="*/ 3048 w 3048"/>
                <a:gd name="T27" fmla="*/ 1452 h 14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48" h="1452">
                  <a:moveTo>
                    <a:pt x="0" y="1434"/>
                  </a:moveTo>
                  <a:lnTo>
                    <a:pt x="45" y="1452"/>
                  </a:lnTo>
                  <a:lnTo>
                    <a:pt x="2430" y="1026"/>
                  </a:lnTo>
                  <a:lnTo>
                    <a:pt x="2418" y="1032"/>
                  </a:lnTo>
                  <a:lnTo>
                    <a:pt x="3048" y="36"/>
                  </a:lnTo>
                  <a:lnTo>
                    <a:pt x="3042" y="0"/>
                  </a:lnTo>
                  <a:lnTo>
                    <a:pt x="2400" y="996"/>
                  </a:lnTo>
                  <a:lnTo>
                    <a:pt x="0" y="14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00" name="Group 135"/>
          <p:cNvGrpSpPr>
            <a:grpSpLocks/>
          </p:cNvGrpSpPr>
          <p:nvPr/>
        </p:nvGrpSpPr>
        <p:grpSpPr bwMode="auto">
          <a:xfrm>
            <a:off x="2514600" y="4657725"/>
            <a:ext cx="2489200" cy="914400"/>
            <a:chOff x="1824" y="2784"/>
            <a:chExt cx="1568" cy="576"/>
          </a:xfrm>
        </p:grpSpPr>
        <p:sp>
          <p:nvSpPr>
            <p:cNvPr id="8208" name="Freeform 64"/>
            <p:cNvSpPr>
              <a:spLocks/>
            </p:cNvSpPr>
            <p:nvPr/>
          </p:nvSpPr>
          <p:spPr bwMode="auto">
            <a:xfrm>
              <a:off x="1866" y="2784"/>
              <a:ext cx="1526" cy="396"/>
            </a:xfrm>
            <a:custGeom>
              <a:avLst/>
              <a:gdLst>
                <a:gd name="T0" fmla="*/ 0 w 1526"/>
                <a:gd name="T1" fmla="*/ 396 h 396"/>
                <a:gd name="T2" fmla="*/ 1526 w 1526"/>
                <a:gd name="T3" fmla="*/ 0 h 396"/>
                <a:gd name="T4" fmla="*/ 0 60000 65536"/>
                <a:gd name="T5" fmla="*/ 0 60000 65536"/>
                <a:gd name="T6" fmla="*/ 0 w 1526"/>
                <a:gd name="T7" fmla="*/ 0 h 396"/>
                <a:gd name="T8" fmla="*/ 1526 w 1526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6" h="396">
                  <a:moveTo>
                    <a:pt x="0" y="396"/>
                  </a:moveTo>
                  <a:lnTo>
                    <a:pt x="152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Oval 65"/>
            <p:cNvSpPr>
              <a:spLocks noChangeArrowheads="1"/>
            </p:cNvSpPr>
            <p:nvPr/>
          </p:nvSpPr>
          <p:spPr bwMode="auto">
            <a:xfrm>
              <a:off x="1824" y="31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10" name="Group 134"/>
            <p:cNvGrpSpPr>
              <a:grpSpLocks/>
            </p:cNvGrpSpPr>
            <p:nvPr/>
          </p:nvGrpSpPr>
          <p:grpSpPr bwMode="auto">
            <a:xfrm>
              <a:off x="2544" y="2918"/>
              <a:ext cx="384" cy="442"/>
              <a:chOff x="2544" y="2832"/>
              <a:chExt cx="384" cy="442"/>
            </a:xfrm>
          </p:grpSpPr>
          <p:sp>
            <p:nvSpPr>
              <p:cNvPr id="566339" name="Text Box 67"/>
              <p:cNvSpPr txBox="1">
                <a:spLocks noChangeArrowheads="1"/>
              </p:cNvSpPr>
              <p:nvPr/>
            </p:nvSpPr>
            <p:spPr bwMode="auto">
              <a:xfrm>
                <a:off x="2544" y="2832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4000" b="1" i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a</a:t>
                </a:r>
                <a:endParaRPr lang="ru-RU" sz="4000" b="1" i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8212" name="Line 121"/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0" name="Text Box 136"/>
          <p:cNvSpPr txBox="1">
            <a:spLocks noChangeArrowheads="1"/>
          </p:cNvSpPr>
          <p:nvPr/>
        </p:nvSpPr>
        <p:spPr bwMode="auto">
          <a:xfrm>
            <a:off x="242887" y="2120395"/>
            <a:ext cx="6427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3. Любые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два вектора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компланарны.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136"/>
              <p:cNvSpPr txBox="1">
                <a:spLocks noChangeArrowheads="1"/>
              </p:cNvSpPr>
              <p:nvPr/>
            </p:nvSpPr>
            <p:spPr bwMode="auto">
              <a:xfrm>
                <a:off x="6097264" y="2925313"/>
                <a:ext cx="2775818" cy="2173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Векторы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200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  <a:cs typeface="Arial" pitchFamily="34" charset="0"/>
                          </a:rPr>
                          <m:t>𝑏</m:t>
                        </m:r>
                      </m:e>
                    </m:acc>
                    <m:r>
                      <a:rPr lang="en-US" sz="2200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en-US" sz="2200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компланарны, т.к. при откладывании их от одной точки, они будут лежать в одной плоскости.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1" name="Text 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7264" y="2925313"/>
                <a:ext cx="2775818" cy="2173737"/>
              </a:xfrm>
              <a:prstGeom prst="rect">
                <a:avLst/>
              </a:prstGeom>
              <a:blipFill rotWithShape="1">
                <a:blip r:embed="rId3"/>
                <a:stretch>
                  <a:fillRect l="-2632" r="-1974" b="-505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3" descr="C:\Documents and Settings\Admin\Мои документы\Мои рисунки\Копия Рисунок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82" y="5343525"/>
            <a:ext cx="122148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29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0.03629 -0.00695 0.01875 -0.00741 0.06945 -0.00741 L 0.15 -0.03334 " pathEditMode="relative" ptsTypes="f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62"/>
          <p:cNvSpPr>
            <a:spLocks/>
          </p:cNvSpPr>
          <p:nvPr/>
        </p:nvSpPr>
        <p:spPr bwMode="auto">
          <a:xfrm>
            <a:off x="1276350" y="5334000"/>
            <a:ext cx="50800" cy="381000"/>
          </a:xfrm>
          <a:custGeom>
            <a:avLst/>
            <a:gdLst>
              <a:gd name="T0" fmla="*/ 50800 w 32"/>
              <a:gd name="T1" fmla="*/ 0 h 240"/>
              <a:gd name="T2" fmla="*/ 0 w 32"/>
              <a:gd name="T3" fmla="*/ 381000 h 240"/>
              <a:gd name="T4" fmla="*/ 0 60000 65536"/>
              <a:gd name="T5" fmla="*/ 0 60000 65536"/>
              <a:gd name="T6" fmla="*/ 0 w 32"/>
              <a:gd name="T7" fmla="*/ 0 h 240"/>
              <a:gd name="T8" fmla="*/ 32 w 32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" h="240">
                <a:moveTo>
                  <a:pt x="32" y="0"/>
                </a:moveTo>
                <a:lnTo>
                  <a:pt x="0" y="240"/>
                </a:lnTo>
              </a:path>
            </a:pathLst>
          </a:custGeom>
          <a:noFill/>
          <a:ln w="9525">
            <a:solidFill>
              <a:schemeClr val="tx2"/>
            </a:solidFill>
            <a:prstDash val="dash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219" name="Freeform 63"/>
          <p:cNvSpPr>
            <a:spLocks/>
          </p:cNvSpPr>
          <p:nvPr/>
        </p:nvSpPr>
        <p:spPr bwMode="auto">
          <a:xfrm>
            <a:off x="2457450" y="5016500"/>
            <a:ext cx="88900" cy="660400"/>
          </a:xfrm>
          <a:custGeom>
            <a:avLst/>
            <a:gdLst>
              <a:gd name="T0" fmla="*/ 88900 w 56"/>
              <a:gd name="T1" fmla="*/ 0 h 416"/>
              <a:gd name="T2" fmla="*/ 0 w 56"/>
              <a:gd name="T3" fmla="*/ 660400 h 416"/>
              <a:gd name="T4" fmla="*/ 0 60000 65536"/>
              <a:gd name="T5" fmla="*/ 0 60000 65536"/>
              <a:gd name="T6" fmla="*/ 0 w 56"/>
              <a:gd name="T7" fmla="*/ 0 h 416"/>
              <a:gd name="T8" fmla="*/ 56 w 56"/>
              <a:gd name="T9" fmla="*/ 416 h 4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416">
                <a:moveTo>
                  <a:pt x="56" y="0"/>
                </a:moveTo>
                <a:lnTo>
                  <a:pt x="0" y="416"/>
                </a:lnTo>
              </a:path>
            </a:pathLst>
          </a:custGeom>
          <a:noFill/>
          <a:ln w="9525">
            <a:solidFill>
              <a:schemeClr val="tx2"/>
            </a:solidFill>
            <a:prstDash val="dash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220" name="Freeform 52"/>
          <p:cNvSpPr>
            <a:spLocks/>
          </p:cNvSpPr>
          <p:nvPr/>
        </p:nvSpPr>
        <p:spPr bwMode="auto">
          <a:xfrm>
            <a:off x="2527300" y="977900"/>
            <a:ext cx="609600" cy="4013200"/>
          </a:xfrm>
          <a:custGeom>
            <a:avLst/>
            <a:gdLst>
              <a:gd name="T0" fmla="*/ 609600 w 384"/>
              <a:gd name="T1" fmla="*/ 0 h 2528"/>
              <a:gd name="T2" fmla="*/ 0 w 384"/>
              <a:gd name="T3" fmla="*/ 4013200 h 2528"/>
              <a:gd name="T4" fmla="*/ 0 60000 65536"/>
              <a:gd name="T5" fmla="*/ 0 60000 65536"/>
              <a:gd name="T6" fmla="*/ 0 w 384"/>
              <a:gd name="T7" fmla="*/ 0 h 2528"/>
              <a:gd name="T8" fmla="*/ 384 w 384"/>
              <a:gd name="T9" fmla="*/ 2528 h 25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2528">
                <a:moveTo>
                  <a:pt x="384" y="0"/>
                </a:moveTo>
                <a:lnTo>
                  <a:pt x="0" y="2528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221" name="Freeform 51"/>
          <p:cNvSpPr>
            <a:spLocks/>
          </p:cNvSpPr>
          <p:nvPr/>
        </p:nvSpPr>
        <p:spPr bwMode="auto">
          <a:xfrm>
            <a:off x="1333500" y="1219200"/>
            <a:ext cx="571500" cy="4051300"/>
          </a:xfrm>
          <a:custGeom>
            <a:avLst/>
            <a:gdLst>
              <a:gd name="T0" fmla="*/ 571500 w 360"/>
              <a:gd name="T1" fmla="*/ 0 h 2552"/>
              <a:gd name="T2" fmla="*/ 0 w 360"/>
              <a:gd name="T3" fmla="*/ 4051300 h 2552"/>
              <a:gd name="T4" fmla="*/ 0 60000 65536"/>
              <a:gd name="T5" fmla="*/ 0 60000 65536"/>
              <a:gd name="T6" fmla="*/ 0 w 360"/>
              <a:gd name="T7" fmla="*/ 0 h 2552"/>
              <a:gd name="T8" fmla="*/ 360 w 360"/>
              <a:gd name="T9" fmla="*/ 2552 h 25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0" h="2552">
                <a:moveTo>
                  <a:pt x="360" y="0"/>
                </a:moveTo>
                <a:lnTo>
                  <a:pt x="0" y="2552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9222" name="Group 2"/>
          <p:cNvGrpSpPr>
            <a:grpSpLocks/>
          </p:cNvGrpSpPr>
          <p:nvPr/>
        </p:nvGrpSpPr>
        <p:grpSpPr bwMode="auto">
          <a:xfrm rot="598021">
            <a:off x="957263" y="3363913"/>
            <a:ext cx="5753100" cy="2879725"/>
            <a:chOff x="816" y="2262"/>
            <a:chExt cx="3048" cy="1452"/>
          </a:xfrm>
        </p:grpSpPr>
        <p:sp>
          <p:nvSpPr>
            <p:cNvPr id="9262" name="Freeform 3"/>
            <p:cNvSpPr>
              <a:spLocks/>
            </p:cNvSpPr>
            <p:nvPr/>
          </p:nvSpPr>
          <p:spPr bwMode="auto">
            <a:xfrm>
              <a:off x="816" y="2264"/>
              <a:ext cx="3040" cy="1432"/>
            </a:xfrm>
            <a:custGeom>
              <a:avLst/>
              <a:gdLst>
                <a:gd name="T0" fmla="*/ 576 w 3040"/>
                <a:gd name="T1" fmla="*/ 472 h 1432"/>
                <a:gd name="T2" fmla="*/ 3040 w 3040"/>
                <a:gd name="T3" fmla="*/ 0 h 1432"/>
                <a:gd name="T4" fmla="*/ 2400 w 3040"/>
                <a:gd name="T5" fmla="*/ 1000 h 1432"/>
                <a:gd name="T6" fmla="*/ 0 w 3040"/>
                <a:gd name="T7" fmla="*/ 1432 h 1432"/>
                <a:gd name="T8" fmla="*/ 576 w 3040"/>
                <a:gd name="T9" fmla="*/ 472 h 1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0"/>
                <a:gd name="T16" fmla="*/ 0 h 1432"/>
                <a:gd name="T17" fmla="*/ 3040 w 3040"/>
                <a:gd name="T18" fmla="*/ 1432 h 1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0" h="1432">
                  <a:moveTo>
                    <a:pt x="576" y="472"/>
                  </a:moveTo>
                  <a:lnTo>
                    <a:pt x="3040" y="0"/>
                  </a:lnTo>
                  <a:lnTo>
                    <a:pt x="2400" y="1000"/>
                  </a:lnTo>
                  <a:lnTo>
                    <a:pt x="0" y="1432"/>
                  </a:lnTo>
                  <a:lnTo>
                    <a:pt x="576" y="472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40999"/>
                  </a:schemeClr>
                </a:gs>
                <a:gs pos="100000">
                  <a:srgbClr val="00FFFF">
                    <a:alpha val="43999"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3" name="Freeform 4"/>
            <p:cNvSpPr>
              <a:spLocks/>
            </p:cNvSpPr>
            <p:nvPr/>
          </p:nvSpPr>
          <p:spPr bwMode="auto">
            <a:xfrm>
              <a:off x="816" y="2262"/>
              <a:ext cx="3048" cy="1452"/>
            </a:xfrm>
            <a:custGeom>
              <a:avLst/>
              <a:gdLst>
                <a:gd name="T0" fmla="*/ 0 w 3048"/>
                <a:gd name="T1" fmla="*/ 1434 h 1452"/>
                <a:gd name="T2" fmla="*/ 45 w 3048"/>
                <a:gd name="T3" fmla="*/ 1452 h 1452"/>
                <a:gd name="T4" fmla="*/ 2430 w 3048"/>
                <a:gd name="T5" fmla="*/ 1026 h 1452"/>
                <a:gd name="T6" fmla="*/ 2418 w 3048"/>
                <a:gd name="T7" fmla="*/ 1032 h 1452"/>
                <a:gd name="T8" fmla="*/ 3048 w 3048"/>
                <a:gd name="T9" fmla="*/ 36 h 1452"/>
                <a:gd name="T10" fmla="*/ 3042 w 3048"/>
                <a:gd name="T11" fmla="*/ 0 h 1452"/>
                <a:gd name="T12" fmla="*/ 2400 w 3048"/>
                <a:gd name="T13" fmla="*/ 996 h 1452"/>
                <a:gd name="T14" fmla="*/ 0 w 3048"/>
                <a:gd name="T15" fmla="*/ 1434 h 14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48"/>
                <a:gd name="T25" fmla="*/ 0 h 1452"/>
                <a:gd name="T26" fmla="*/ 3048 w 3048"/>
                <a:gd name="T27" fmla="*/ 1452 h 14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48" h="1452">
                  <a:moveTo>
                    <a:pt x="0" y="1434"/>
                  </a:moveTo>
                  <a:lnTo>
                    <a:pt x="45" y="1452"/>
                  </a:lnTo>
                  <a:lnTo>
                    <a:pt x="2430" y="1026"/>
                  </a:lnTo>
                  <a:lnTo>
                    <a:pt x="2418" y="1032"/>
                  </a:lnTo>
                  <a:lnTo>
                    <a:pt x="3048" y="36"/>
                  </a:lnTo>
                  <a:lnTo>
                    <a:pt x="3042" y="0"/>
                  </a:lnTo>
                  <a:lnTo>
                    <a:pt x="2400" y="996"/>
                  </a:lnTo>
                  <a:lnTo>
                    <a:pt x="0" y="1434"/>
                  </a:lnTo>
                  <a:close/>
                </a:path>
              </a:pathLst>
            </a:custGeom>
            <a:solidFill>
              <a:srgbClr val="00CC99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6693" name="Text Box 5"/>
          <p:cNvSpPr txBox="1">
            <a:spLocks noChangeArrowheads="1"/>
          </p:cNvSpPr>
          <p:nvPr/>
        </p:nvSpPr>
        <p:spPr bwMode="auto">
          <a:xfrm>
            <a:off x="174500" y="278408"/>
            <a:ext cx="89239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Три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вектора, среди которых имеются два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коллинеарных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(параллельных или лежащих на одной прямой),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также компланарны.</a:t>
            </a:r>
          </a:p>
        </p:txBody>
      </p:sp>
      <p:grpSp>
        <p:nvGrpSpPr>
          <p:cNvPr id="9225" name="Group 15"/>
          <p:cNvGrpSpPr>
            <a:grpSpLocks/>
          </p:cNvGrpSpPr>
          <p:nvPr/>
        </p:nvGrpSpPr>
        <p:grpSpPr bwMode="auto">
          <a:xfrm>
            <a:off x="2133600" y="3092450"/>
            <a:ext cx="685800" cy="1911350"/>
            <a:chOff x="720" y="2128"/>
            <a:chExt cx="432" cy="1204"/>
          </a:xfrm>
        </p:grpSpPr>
        <p:grpSp>
          <p:nvGrpSpPr>
            <p:cNvPr id="9249" name="Group 16"/>
            <p:cNvGrpSpPr>
              <a:grpSpLocks/>
            </p:cNvGrpSpPr>
            <p:nvPr/>
          </p:nvGrpSpPr>
          <p:grpSpPr bwMode="auto">
            <a:xfrm>
              <a:off x="720" y="2486"/>
              <a:ext cx="384" cy="442"/>
              <a:chOff x="4848" y="2544"/>
              <a:chExt cx="384" cy="442"/>
            </a:xfrm>
          </p:grpSpPr>
          <p:sp>
            <p:nvSpPr>
              <p:cNvPr id="626705" name="Text Box 17"/>
              <p:cNvSpPr txBox="1">
                <a:spLocks noChangeArrowheads="1"/>
              </p:cNvSpPr>
              <p:nvPr/>
            </p:nvSpPr>
            <p:spPr bwMode="auto">
              <a:xfrm>
                <a:off x="4848" y="2544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4000" b="1" i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</a:t>
                </a:r>
                <a:endParaRPr lang="ru-RU" sz="4000" b="1" i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9253" name="Line 18"/>
              <p:cNvSpPr>
                <a:spLocks noChangeShapeType="1"/>
              </p:cNvSpPr>
              <p:nvPr/>
            </p:nvSpPr>
            <p:spPr bwMode="auto">
              <a:xfrm>
                <a:off x="4944" y="268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50" name="Freeform 19"/>
            <p:cNvSpPr>
              <a:spLocks/>
            </p:cNvSpPr>
            <p:nvPr/>
          </p:nvSpPr>
          <p:spPr bwMode="auto">
            <a:xfrm>
              <a:off x="984" y="2128"/>
              <a:ext cx="168" cy="1162"/>
            </a:xfrm>
            <a:custGeom>
              <a:avLst/>
              <a:gdLst>
                <a:gd name="T0" fmla="*/ 0 w 168"/>
                <a:gd name="T1" fmla="*/ 1162 h 1162"/>
                <a:gd name="T2" fmla="*/ 168 w 168"/>
                <a:gd name="T3" fmla="*/ 0 h 1162"/>
                <a:gd name="T4" fmla="*/ 0 60000 65536"/>
                <a:gd name="T5" fmla="*/ 0 60000 65536"/>
                <a:gd name="T6" fmla="*/ 0 w 168"/>
                <a:gd name="T7" fmla="*/ 0 h 1162"/>
                <a:gd name="T8" fmla="*/ 168 w 168"/>
                <a:gd name="T9" fmla="*/ 1162 h 11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8" h="1162">
                  <a:moveTo>
                    <a:pt x="0" y="1162"/>
                  </a:moveTo>
                  <a:lnTo>
                    <a:pt x="168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1" name="Oval 20"/>
            <p:cNvSpPr>
              <a:spLocks noChangeArrowheads="1"/>
            </p:cNvSpPr>
            <p:nvPr/>
          </p:nvSpPr>
          <p:spPr bwMode="auto">
            <a:xfrm rot="-3927454">
              <a:off x="957" y="32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2930525" y="1441450"/>
            <a:ext cx="4826000" cy="3603625"/>
            <a:chOff x="1846" y="908"/>
            <a:chExt cx="3040" cy="2270"/>
          </a:xfrm>
        </p:grpSpPr>
        <p:sp>
          <p:nvSpPr>
            <p:cNvPr id="9247" name="Freeform 23"/>
            <p:cNvSpPr>
              <a:spLocks/>
            </p:cNvSpPr>
            <p:nvPr/>
          </p:nvSpPr>
          <p:spPr bwMode="auto">
            <a:xfrm>
              <a:off x="1848" y="934"/>
              <a:ext cx="3034" cy="2241"/>
            </a:xfrm>
            <a:custGeom>
              <a:avLst/>
              <a:gdLst>
                <a:gd name="T0" fmla="*/ 2371 w 3034"/>
                <a:gd name="T1" fmla="*/ 1618 h 2241"/>
                <a:gd name="T2" fmla="*/ 0 w 3034"/>
                <a:gd name="T3" fmla="*/ 2241 h 2241"/>
                <a:gd name="T4" fmla="*/ 744 w 3034"/>
                <a:gd name="T5" fmla="*/ 538 h 2241"/>
                <a:gd name="T6" fmla="*/ 742 w 3034"/>
                <a:gd name="T7" fmla="*/ 556 h 2241"/>
                <a:gd name="T8" fmla="*/ 728 w 3034"/>
                <a:gd name="T9" fmla="*/ 554 h 2241"/>
                <a:gd name="T10" fmla="*/ 3034 w 3034"/>
                <a:gd name="T11" fmla="*/ 0 h 2241"/>
                <a:gd name="T12" fmla="*/ 2371 w 3034"/>
                <a:gd name="T13" fmla="*/ 1618 h 2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34"/>
                <a:gd name="T22" fmla="*/ 0 h 2241"/>
                <a:gd name="T23" fmla="*/ 3034 w 3034"/>
                <a:gd name="T24" fmla="*/ 2241 h 2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34" h="2241">
                  <a:moveTo>
                    <a:pt x="2371" y="1618"/>
                  </a:moveTo>
                  <a:lnTo>
                    <a:pt x="0" y="2241"/>
                  </a:lnTo>
                  <a:lnTo>
                    <a:pt x="744" y="538"/>
                  </a:lnTo>
                  <a:lnTo>
                    <a:pt x="742" y="556"/>
                  </a:lnTo>
                  <a:lnTo>
                    <a:pt x="728" y="554"/>
                  </a:lnTo>
                  <a:lnTo>
                    <a:pt x="3034" y="0"/>
                  </a:lnTo>
                  <a:lnTo>
                    <a:pt x="2371" y="161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40999"/>
                  </a:schemeClr>
                </a:gs>
                <a:gs pos="100000">
                  <a:srgbClr val="FF00FF">
                    <a:alpha val="43999"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Freeform 24"/>
            <p:cNvSpPr>
              <a:spLocks/>
            </p:cNvSpPr>
            <p:nvPr/>
          </p:nvSpPr>
          <p:spPr bwMode="auto">
            <a:xfrm>
              <a:off x="1846" y="908"/>
              <a:ext cx="3040" cy="2270"/>
            </a:xfrm>
            <a:custGeom>
              <a:avLst/>
              <a:gdLst>
                <a:gd name="T0" fmla="*/ 3040 w 3040"/>
                <a:gd name="T1" fmla="*/ 26 h 2270"/>
                <a:gd name="T2" fmla="*/ 3010 w 3040"/>
                <a:gd name="T3" fmla="*/ 0 h 2270"/>
                <a:gd name="T4" fmla="*/ 718 w 3040"/>
                <a:gd name="T5" fmla="*/ 551 h 2270"/>
                <a:gd name="T6" fmla="*/ 730 w 3040"/>
                <a:gd name="T7" fmla="*/ 541 h 2270"/>
                <a:gd name="T8" fmla="*/ 0 w 3040"/>
                <a:gd name="T9" fmla="*/ 2207 h 2270"/>
                <a:gd name="T10" fmla="*/ 1 w 3040"/>
                <a:gd name="T11" fmla="*/ 2270 h 2270"/>
                <a:gd name="T12" fmla="*/ 744 w 3040"/>
                <a:gd name="T13" fmla="*/ 574 h 2270"/>
                <a:gd name="T14" fmla="*/ 3040 w 3040"/>
                <a:gd name="T15" fmla="*/ 26 h 22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40"/>
                <a:gd name="T25" fmla="*/ 0 h 2270"/>
                <a:gd name="T26" fmla="*/ 3040 w 3040"/>
                <a:gd name="T27" fmla="*/ 2270 h 22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40" h="2270">
                  <a:moveTo>
                    <a:pt x="3040" y="26"/>
                  </a:moveTo>
                  <a:lnTo>
                    <a:pt x="3010" y="0"/>
                  </a:lnTo>
                  <a:lnTo>
                    <a:pt x="718" y="551"/>
                  </a:lnTo>
                  <a:lnTo>
                    <a:pt x="730" y="541"/>
                  </a:lnTo>
                  <a:lnTo>
                    <a:pt x="0" y="2207"/>
                  </a:lnTo>
                  <a:lnTo>
                    <a:pt x="1" y="2270"/>
                  </a:lnTo>
                  <a:lnTo>
                    <a:pt x="744" y="574"/>
                  </a:lnTo>
                  <a:lnTo>
                    <a:pt x="3040" y="2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7" name="Group 25"/>
          <p:cNvGrpSpPr>
            <a:grpSpLocks/>
          </p:cNvGrpSpPr>
          <p:nvPr/>
        </p:nvGrpSpPr>
        <p:grpSpPr bwMode="auto">
          <a:xfrm>
            <a:off x="3886200" y="4133850"/>
            <a:ext cx="2489200" cy="914400"/>
            <a:chOff x="1824" y="2784"/>
            <a:chExt cx="1568" cy="576"/>
          </a:xfrm>
        </p:grpSpPr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1866" y="2784"/>
              <a:ext cx="1526" cy="396"/>
            </a:xfrm>
            <a:custGeom>
              <a:avLst/>
              <a:gdLst>
                <a:gd name="T0" fmla="*/ 0 w 1526"/>
                <a:gd name="T1" fmla="*/ 396 h 396"/>
                <a:gd name="T2" fmla="*/ 1526 w 1526"/>
                <a:gd name="T3" fmla="*/ 0 h 396"/>
                <a:gd name="T4" fmla="*/ 0 60000 65536"/>
                <a:gd name="T5" fmla="*/ 0 60000 65536"/>
                <a:gd name="T6" fmla="*/ 0 w 1526"/>
                <a:gd name="T7" fmla="*/ 0 h 396"/>
                <a:gd name="T8" fmla="*/ 1526 w 1526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6" h="396">
                  <a:moveTo>
                    <a:pt x="0" y="396"/>
                  </a:moveTo>
                  <a:lnTo>
                    <a:pt x="152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Oval 27"/>
            <p:cNvSpPr>
              <a:spLocks noChangeArrowheads="1"/>
            </p:cNvSpPr>
            <p:nvPr/>
          </p:nvSpPr>
          <p:spPr bwMode="auto">
            <a:xfrm>
              <a:off x="1824" y="31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244" name="Group 28"/>
            <p:cNvGrpSpPr>
              <a:grpSpLocks/>
            </p:cNvGrpSpPr>
            <p:nvPr/>
          </p:nvGrpSpPr>
          <p:grpSpPr bwMode="auto">
            <a:xfrm>
              <a:off x="2544" y="2918"/>
              <a:ext cx="384" cy="442"/>
              <a:chOff x="2544" y="2832"/>
              <a:chExt cx="384" cy="442"/>
            </a:xfrm>
          </p:grpSpPr>
          <p:sp>
            <p:nvSpPr>
              <p:cNvPr id="626717" name="Text Box 29"/>
              <p:cNvSpPr txBox="1">
                <a:spLocks noChangeArrowheads="1"/>
              </p:cNvSpPr>
              <p:nvPr/>
            </p:nvSpPr>
            <p:spPr bwMode="auto">
              <a:xfrm>
                <a:off x="2544" y="2832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4000" b="1" i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a</a:t>
                </a:r>
                <a:endParaRPr lang="ru-RU" sz="4000" b="1" i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9246" name="Line 30"/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228" name="Group 50"/>
          <p:cNvGrpSpPr>
            <a:grpSpLocks/>
          </p:cNvGrpSpPr>
          <p:nvPr/>
        </p:nvGrpSpPr>
        <p:grpSpPr bwMode="auto">
          <a:xfrm>
            <a:off x="914400" y="2743200"/>
            <a:ext cx="762000" cy="2571750"/>
            <a:chOff x="288" y="400"/>
            <a:chExt cx="480" cy="1620"/>
          </a:xfrm>
        </p:grpSpPr>
        <p:sp>
          <p:nvSpPr>
            <p:cNvPr id="626728" name="Text Box 40"/>
            <p:cNvSpPr txBox="1">
              <a:spLocks noChangeArrowheads="1"/>
            </p:cNvSpPr>
            <p:nvPr/>
          </p:nvSpPr>
          <p:spPr bwMode="auto">
            <a:xfrm>
              <a:off x="288" y="117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i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k</a:t>
              </a:r>
              <a:endParaRPr lang="ru-RU" sz="40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9238" name="Group 44"/>
            <p:cNvGrpSpPr>
              <a:grpSpLocks/>
            </p:cNvGrpSpPr>
            <p:nvPr/>
          </p:nvGrpSpPr>
          <p:grpSpPr bwMode="auto">
            <a:xfrm>
              <a:off x="384" y="400"/>
              <a:ext cx="384" cy="1620"/>
              <a:chOff x="384" y="400"/>
              <a:chExt cx="384" cy="1620"/>
            </a:xfrm>
          </p:grpSpPr>
          <p:sp>
            <p:nvSpPr>
              <p:cNvPr id="9239" name="Line 41"/>
              <p:cNvSpPr>
                <a:spLocks noChangeShapeType="1"/>
              </p:cNvSpPr>
              <p:nvPr/>
            </p:nvSpPr>
            <p:spPr bwMode="auto">
              <a:xfrm>
                <a:off x="384" y="124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0" name="Freeform 42"/>
              <p:cNvSpPr>
                <a:spLocks/>
              </p:cNvSpPr>
              <p:nvPr/>
            </p:nvSpPr>
            <p:spPr bwMode="auto">
              <a:xfrm>
                <a:off x="552" y="400"/>
                <a:ext cx="216" cy="1578"/>
              </a:xfrm>
              <a:custGeom>
                <a:avLst/>
                <a:gdLst>
                  <a:gd name="T0" fmla="*/ 0 w 216"/>
                  <a:gd name="T1" fmla="*/ 1578 h 1578"/>
                  <a:gd name="T2" fmla="*/ 216 w 216"/>
                  <a:gd name="T3" fmla="*/ 0 h 1578"/>
                  <a:gd name="T4" fmla="*/ 0 60000 65536"/>
                  <a:gd name="T5" fmla="*/ 0 60000 65536"/>
                  <a:gd name="T6" fmla="*/ 0 w 216"/>
                  <a:gd name="T7" fmla="*/ 0 h 1578"/>
                  <a:gd name="T8" fmla="*/ 216 w 216"/>
                  <a:gd name="T9" fmla="*/ 1578 h 15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578">
                    <a:moveTo>
                      <a:pt x="0" y="1578"/>
                    </a:moveTo>
                    <a:lnTo>
                      <a:pt x="216" y="0"/>
                    </a:lnTo>
                  </a:path>
                </a:pathLst>
              </a:cu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1" name="Oval 43"/>
              <p:cNvSpPr>
                <a:spLocks noChangeArrowheads="1"/>
              </p:cNvSpPr>
              <p:nvPr/>
            </p:nvSpPr>
            <p:spPr bwMode="auto">
              <a:xfrm rot="-3927454">
                <a:off x="525" y="1972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1295400" y="2762250"/>
            <a:ext cx="385763" cy="2571750"/>
            <a:chOff x="717" y="1392"/>
            <a:chExt cx="243" cy="1620"/>
          </a:xfrm>
        </p:grpSpPr>
        <p:sp>
          <p:nvSpPr>
            <p:cNvPr id="9235" name="Freeform 57"/>
            <p:cNvSpPr>
              <a:spLocks/>
            </p:cNvSpPr>
            <p:nvPr/>
          </p:nvSpPr>
          <p:spPr bwMode="auto">
            <a:xfrm>
              <a:off x="744" y="1392"/>
              <a:ext cx="216" cy="1578"/>
            </a:xfrm>
            <a:custGeom>
              <a:avLst/>
              <a:gdLst>
                <a:gd name="T0" fmla="*/ 0 w 216"/>
                <a:gd name="T1" fmla="*/ 1578 h 1578"/>
                <a:gd name="T2" fmla="*/ 216 w 216"/>
                <a:gd name="T3" fmla="*/ 0 h 1578"/>
                <a:gd name="T4" fmla="*/ 0 60000 65536"/>
                <a:gd name="T5" fmla="*/ 0 60000 65536"/>
                <a:gd name="T6" fmla="*/ 0 w 216"/>
                <a:gd name="T7" fmla="*/ 0 h 1578"/>
                <a:gd name="T8" fmla="*/ 216 w 216"/>
                <a:gd name="T9" fmla="*/ 1578 h 15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578">
                  <a:moveTo>
                    <a:pt x="0" y="1578"/>
                  </a:moveTo>
                  <a:lnTo>
                    <a:pt x="21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Oval 58"/>
            <p:cNvSpPr>
              <a:spLocks noChangeArrowheads="1"/>
            </p:cNvSpPr>
            <p:nvPr/>
          </p:nvSpPr>
          <p:spPr bwMode="auto">
            <a:xfrm rot="-3927454">
              <a:off x="717" y="296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2509838" y="3127375"/>
            <a:ext cx="309562" cy="1911350"/>
            <a:chOff x="1581" y="1970"/>
            <a:chExt cx="195" cy="1204"/>
          </a:xfrm>
        </p:grpSpPr>
        <p:sp>
          <p:nvSpPr>
            <p:cNvPr id="9233" name="Freeform 35"/>
            <p:cNvSpPr>
              <a:spLocks/>
            </p:cNvSpPr>
            <p:nvPr/>
          </p:nvSpPr>
          <p:spPr bwMode="auto">
            <a:xfrm>
              <a:off x="1608" y="1970"/>
              <a:ext cx="168" cy="1162"/>
            </a:xfrm>
            <a:custGeom>
              <a:avLst/>
              <a:gdLst>
                <a:gd name="T0" fmla="*/ 0 w 168"/>
                <a:gd name="T1" fmla="*/ 1162 h 1162"/>
                <a:gd name="T2" fmla="*/ 168 w 168"/>
                <a:gd name="T3" fmla="*/ 0 h 1162"/>
                <a:gd name="T4" fmla="*/ 0 60000 65536"/>
                <a:gd name="T5" fmla="*/ 0 60000 65536"/>
                <a:gd name="T6" fmla="*/ 0 w 168"/>
                <a:gd name="T7" fmla="*/ 0 h 1162"/>
                <a:gd name="T8" fmla="*/ 168 w 168"/>
                <a:gd name="T9" fmla="*/ 1162 h 11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8" h="1162">
                  <a:moveTo>
                    <a:pt x="0" y="1162"/>
                  </a:moveTo>
                  <a:lnTo>
                    <a:pt x="168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Oval 36"/>
            <p:cNvSpPr>
              <a:spLocks noChangeArrowheads="1"/>
            </p:cNvSpPr>
            <p:nvPr/>
          </p:nvSpPr>
          <p:spPr bwMode="auto">
            <a:xfrm rot="-3927454">
              <a:off x="1581" y="312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1" name="Freeform 64"/>
          <p:cNvSpPr>
            <a:spLocks/>
          </p:cNvSpPr>
          <p:nvPr/>
        </p:nvSpPr>
        <p:spPr bwMode="auto">
          <a:xfrm>
            <a:off x="2317750" y="5715000"/>
            <a:ext cx="133350" cy="952500"/>
          </a:xfrm>
          <a:custGeom>
            <a:avLst/>
            <a:gdLst>
              <a:gd name="T0" fmla="*/ 133350 w 84"/>
              <a:gd name="T1" fmla="*/ 0 h 600"/>
              <a:gd name="T2" fmla="*/ 0 w 84"/>
              <a:gd name="T3" fmla="*/ 952500 h 600"/>
              <a:gd name="T4" fmla="*/ 0 60000 65536"/>
              <a:gd name="T5" fmla="*/ 0 60000 65536"/>
              <a:gd name="T6" fmla="*/ 0 w 84"/>
              <a:gd name="T7" fmla="*/ 0 h 600"/>
              <a:gd name="T8" fmla="*/ 84 w 84"/>
              <a:gd name="T9" fmla="*/ 600 h 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" h="600">
                <a:moveTo>
                  <a:pt x="84" y="0"/>
                </a:moveTo>
                <a:lnTo>
                  <a:pt x="0" y="60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232" name="Freeform 65"/>
          <p:cNvSpPr>
            <a:spLocks/>
          </p:cNvSpPr>
          <p:nvPr/>
        </p:nvSpPr>
        <p:spPr bwMode="auto">
          <a:xfrm>
            <a:off x="1143000" y="5715000"/>
            <a:ext cx="133350" cy="952500"/>
          </a:xfrm>
          <a:custGeom>
            <a:avLst/>
            <a:gdLst>
              <a:gd name="T0" fmla="*/ 133350 w 84"/>
              <a:gd name="T1" fmla="*/ 0 h 600"/>
              <a:gd name="T2" fmla="*/ 0 w 84"/>
              <a:gd name="T3" fmla="*/ 952500 h 600"/>
              <a:gd name="T4" fmla="*/ 0 60000 65536"/>
              <a:gd name="T5" fmla="*/ 0 60000 65536"/>
              <a:gd name="T6" fmla="*/ 0 w 84"/>
              <a:gd name="T7" fmla="*/ 0 h 600"/>
              <a:gd name="T8" fmla="*/ 84 w 84"/>
              <a:gd name="T9" fmla="*/ 600 h 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" h="600">
                <a:moveTo>
                  <a:pt x="84" y="0"/>
                </a:moveTo>
                <a:lnTo>
                  <a:pt x="0" y="60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52" name="Picture 3" descr="C:\Documents and Settings\Admin\Мои документы\Мои рисунки\Копия Рисунок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82" y="5343525"/>
            <a:ext cx="122148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15 -0.03333 " pathEditMode="relative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28333 -0.07778 " pathEditMode="relative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47"/>
          <p:cNvSpPr>
            <a:spLocks/>
          </p:cNvSpPr>
          <p:nvPr/>
        </p:nvSpPr>
        <p:spPr bwMode="auto">
          <a:xfrm>
            <a:off x="1143000" y="2209800"/>
            <a:ext cx="2286000" cy="2971800"/>
          </a:xfrm>
          <a:custGeom>
            <a:avLst/>
            <a:gdLst>
              <a:gd name="T0" fmla="*/ 0 w 1440"/>
              <a:gd name="T1" fmla="*/ 2971800 h 1872"/>
              <a:gd name="T2" fmla="*/ 2286000 w 1440"/>
              <a:gd name="T3" fmla="*/ 2971800 h 1872"/>
              <a:gd name="T4" fmla="*/ 1739900 w 1440"/>
              <a:gd name="T5" fmla="*/ 0 h 1872"/>
              <a:gd name="T6" fmla="*/ 0 60000 65536"/>
              <a:gd name="T7" fmla="*/ 0 60000 65536"/>
              <a:gd name="T8" fmla="*/ 0 60000 65536"/>
              <a:gd name="T9" fmla="*/ 0 w 1440"/>
              <a:gd name="T10" fmla="*/ 0 h 1872"/>
              <a:gd name="T11" fmla="*/ 1440 w 1440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872">
                <a:moveTo>
                  <a:pt x="0" y="1872"/>
                </a:moveTo>
                <a:lnTo>
                  <a:pt x="1440" y="1872"/>
                </a:lnTo>
                <a:lnTo>
                  <a:pt x="1096" y="0"/>
                </a:lnTo>
              </a:path>
            </a:pathLst>
          </a:custGeom>
          <a:noFill/>
          <a:ln w="9525">
            <a:solidFill>
              <a:schemeClr val="tx2"/>
            </a:solidFill>
            <a:prstDash val="dash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628803" name="Freeform 67"/>
          <p:cNvSpPr>
            <a:spLocks/>
          </p:cNvSpPr>
          <p:nvPr/>
        </p:nvSpPr>
        <p:spPr bwMode="auto">
          <a:xfrm>
            <a:off x="1295400" y="2209800"/>
            <a:ext cx="2133600" cy="3733800"/>
          </a:xfrm>
          <a:custGeom>
            <a:avLst/>
            <a:gdLst>
              <a:gd name="T0" fmla="*/ 609600 w 1344"/>
              <a:gd name="T1" fmla="*/ 3733800 h 2352"/>
              <a:gd name="T2" fmla="*/ 2133600 w 1344"/>
              <a:gd name="T3" fmla="*/ 2971800 h 2352"/>
              <a:gd name="T4" fmla="*/ 1600200 w 1344"/>
              <a:gd name="T5" fmla="*/ 0 h 2352"/>
              <a:gd name="T6" fmla="*/ 0 w 1344"/>
              <a:gd name="T7" fmla="*/ 762000 h 2352"/>
              <a:gd name="T8" fmla="*/ 571500 w 1344"/>
              <a:gd name="T9" fmla="*/ 3721100 h 2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4"/>
              <a:gd name="T16" fmla="*/ 0 h 2352"/>
              <a:gd name="T17" fmla="*/ 1344 w 1344"/>
              <a:gd name="T18" fmla="*/ 2352 h 23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4" h="2352">
                <a:moveTo>
                  <a:pt x="384" y="2352"/>
                </a:moveTo>
                <a:lnTo>
                  <a:pt x="1344" y="1872"/>
                </a:lnTo>
                <a:lnTo>
                  <a:pt x="1008" y="0"/>
                </a:lnTo>
                <a:lnTo>
                  <a:pt x="0" y="480"/>
                </a:lnTo>
                <a:lnTo>
                  <a:pt x="360" y="2344"/>
                </a:lnTo>
              </a:path>
            </a:pathLst>
          </a:custGeom>
          <a:gradFill rotWithShape="1">
            <a:gsLst>
              <a:gs pos="0">
                <a:schemeClr val="bg1">
                  <a:alpha val="39998"/>
                </a:schemeClr>
              </a:gs>
              <a:gs pos="100000">
                <a:srgbClr val="00CC00">
                  <a:alpha val="53998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89196" y="299642"/>
            <a:ext cx="89644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5. Три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произвольных вектора могут быть как компланарными, так и не компланарными.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Freeform 48"/>
          <p:cNvSpPr>
            <a:spLocks/>
          </p:cNvSpPr>
          <p:nvPr/>
        </p:nvSpPr>
        <p:spPr bwMode="auto">
          <a:xfrm>
            <a:off x="533400" y="2209800"/>
            <a:ext cx="2362200" cy="2971800"/>
          </a:xfrm>
          <a:custGeom>
            <a:avLst/>
            <a:gdLst>
              <a:gd name="T0" fmla="*/ 2362200 w 1488"/>
              <a:gd name="T1" fmla="*/ 0 h 1872"/>
              <a:gd name="T2" fmla="*/ 0 w 1488"/>
              <a:gd name="T3" fmla="*/ 0 h 1872"/>
              <a:gd name="T4" fmla="*/ 571500 w 1488"/>
              <a:gd name="T5" fmla="*/ 2971800 h 1872"/>
              <a:gd name="T6" fmla="*/ 0 60000 65536"/>
              <a:gd name="T7" fmla="*/ 0 60000 65536"/>
              <a:gd name="T8" fmla="*/ 0 60000 65536"/>
              <a:gd name="T9" fmla="*/ 0 w 1488"/>
              <a:gd name="T10" fmla="*/ 0 h 1872"/>
              <a:gd name="T11" fmla="*/ 1488 w 1488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8" h="1872">
                <a:moveTo>
                  <a:pt x="1488" y="0"/>
                </a:moveTo>
                <a:lnTo>
                  <a:pt x="0" y="0"/>
                </a:lnTo>
                <a:lnTo>
                  <a:pt x="360" y="1872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Freeform 52"/>
          <p:cNvSpPr>
            <a:spLocks/>
          </p:cNvSpPr>
          <p:nvPr/>
        </p:nvSpPr>
        <p:spPr bwMode="auto">
          <a:xfrm>
            <a:off x="3429000" y="5181600"/>
            <a:ext cx="762000" cy="762000"/>
          </a:xfrm>
          <a:custGeom>
            <a:avLst/>
            <a:gdLst>
              <a:gd name="T0" fmla="*/ 0 w 480"/>
              <a:gd name="T1" fmla="*/ 0 h 480"/>
              <a:gd name="T2" fmla="*/ 762000 w 480"/>
              <a:gd name="T3" fmla="*/ 762000 h 480"/>
              <a:gd name="T4" fmla="*/ 0 60000 65536"/>
              <a:gd name="T5" fmla="*/ 0 60000 65536"/>
              <a:gd name="T6" fmla="*/ 0 w 480"/>
              <a:gd name="T7" fmla="*/ 0 h 480"/>
              <a:gd name="T8" fmla="*/ 480 w 480"/>
              <a:gd name="T9" fmla="*/ 480 h 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480">
                <a:moveTo>
                  <a:pt x="0" y="0"/>
                </a:moveTo>
                <a:lnTo>
                  <a:pt x="480" y="480"/>
                </a:lnTo>
              </a:path>
            </a:pathLst>
          </a:custGeom>
          <a:noFill/>
          <a:ln w="9525">
            <a:solidFill>
              <a:schemeClr val="tx2"/>
            </a:solidFill>
            <a:prstDash val="dash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Freeform 53"/>
          <p:cNvSpPr>
            <a:spLocks/>
          </p:cNvSpPr>
          <p:nvPr/>
        </p:nvSpPr>
        <p:spPr bwMode="auto">
          <a:xfrm>
            <a:off x="2895600" y="2209800"/>
            <a:ext cx="723900" cy="762000"/>
          </a:xfrm>
          <a:custGeom>
            <a:avLst/>
            <a:gdLst>
              <a:gd name="T0" fmla="*/ 0 w 456"/>
              <a:gd name="T1" fmla="*/ 0 h 480"/>
              <a:gd name="T2" fmla="*/ 723900 w 456"/>
              <a:gd name="T3" fmla="*/ 762000 h 480"/>
              <a:gd name="T4" fmla="*/ 0 60000 65536"/>
              <a:gd name="T5" fmla="*/ 0 60000 65536"/>
              <a:gd name="T6" fmla="*/ 0 w 456"/>
              <a:gd name="T7" fmla="*/ 0 h 480"/>
              <a:gd name="T8" fmla="*/ 456 w 456"/>
              <a:gd name="T9" fmla="*/ 480 h 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6" h="480">
                <a:moveTo>
                  <a:pt x="0" y="0"/>
                </a:moveTo>
                <a:lnTo>
                  <a:pt x="456" y="48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Freeform 56"/>
          <p:cNvSpPr>
            <a:spLocks/>
          </p:cNvSpPr>
          <p:nvPr/>
        </p:nvSpPr>
        <p:spPr bwMode="auto">
          <a:xfrm>
            <a:off x="1866900" y="2235200"/>
            <a:ext cx="1016000" cy="3733800"/>
          </a:xfrm>
          <a:custGeom>
            <a:avLst/>
            <a:gdLst>
              <a:gd name="T0" fmla="*/ 0 w 640"/>
              <a:gd name="T1" fmla="*/ 3733800 h 2352"/>
              <a:gd name="T2" fmla="*/ 1016000 w 640"/>
              <a:gd name="T3" fmla="*/ 0 h 2352"/>
              <a:gd name="T4" fmla="*/ 0 60000 65536"/>
              <a:gd name="T5" fmla="*/ 0 60000 65536"/>
              <a:gd name="T6" fmla="*/ 0 w 640"/>
              <a:gd name="T7" fmla="*/ 0 h 2352"/>
              <a:gd name="T8" fmla="*/ 640 w 640"/>
              <a:gd name="T9" fmla="*/ 2352 h 23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0" h="2352">
                <a:moveTo>
                  <a:pt x="0" y="2352"/>
                </a:moveTo>
                <a:lnTo>
                  <a:pt x="640" y="0"/>
                </a:lnTo>
              </a:path>
            </a:pathLst>
          </a:custGeom>
          <a:noFill/>
          <a:ln w="28575">
            <a:solidFill>
              <a:srgbClr val="990099"/>
            </a:solidFill>
            <a:prstDash val="dash"/>
            <a:round/>
            <a:headEnd type="none" w="lg" len="lg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Freeform 57"/>
          <p:cNvSpPr>
            <a:spLocks/>
          </p:cNvSpPr>
          <p:nvPr/>
        </p:nvSpPr>
        <p:spPr bwMode="auto">
          <a:xfrm>
            <a:off x="1892300" y="5181600"/>
            <a:ext cx="1524000" cy="762000"/>
          </a:xfrm>
          <a:custGeom>
            <a:avLst/>
            <a:gdLst>
              <a:gd name="T0" fmla="*/ 0 w 960"/>
              <a:gd name="T1" fmla="*/ 762000 h 480"/>
              <a:gd name="T2" fmla="*/ 1524000 w 960"/>
              <a:gd name="T3" fmla="*/ 0 h 480"/>
              <a:gd name="T4" fmla="*/ 0 60000 65536"/>
              <a:gd name="T5" fmla="*/ 0 60000 65536"/>
              <a:gd name="T6" fmla="*/ 0 w 960"/>
              <a:gd name="T7" fmla="*/ 0 h 480"/>
              <a:gd name="T8" fmla="*/ 960 w 960"/>
              <a:gd name="T9" fmla="*/ 480 h 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0" h="480">
                <a:moveTo>
                  <a:pt x="0" y="480"/>
                </a:moveTo>
                <a:lnTo>
                  <a:pt x="960" y="0"/>
                </a:lnTo>
              </a:path>
            </a:pathLst>
          </a:custGeom>
          <a:noFill/>
          <a:ln w="28575">
            <a:solidFill>
              <a:srgbClr val="990099"/>
            </a:solidFill>
            <a:prstDash val="dash"/>
            <a:round/>
            <a:headEnd type="none" w="lg" len="lg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Freeform 51"/>
          <p:cNvSpPr>
            <a:spLocks/>
          </p:cNvSpPr>
          <p:nvPr/>
        </p:nvSpPr>
        <p:spPr bwMode="auto">
          <a:xfrm>
            <a:off x="1104900" y="5181600"/>
            <a:ext cx="762000" cy="762000"/>
          </a:xfrm>
          <a:custGeom>
            <a:avLst/>
            <a:gdLst>
              <a:gd name="T0" fmla="*/ 0 w 480"/>
              <a:gd name="T1" fmla="*/ 0 h 480"/>
              <a:gd name="T2" fmla="*/ 762000 w 480"/>
              <a:gd name="T3" fmla="*/ 762000 h 480"/>
              <a:gd name="T4" fmla="*/ 0 60000 65536"/>
              <a:gd name="T5" fmla="*/ 0 60000 65536"/>
              <a:gd name="T6" fmla="*/ 0 w 480"/>
              <a:gd name="T7" fmla="*/ 0 h 480"/>
              <a:gd name="T8" fmla="*/ 480 w 480"/>
              <a:gd name="T9" fmla="*/ 480 h 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480">
                <a:moveTo>
                  <a:pt x="0" y="0"/>
                </a:moveTo>
                <a:lnTo>
                  <a:pt x="480" y="48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Text Box 59"/>
          <p:cNvSpPr txBox="1">
            <a:spLocks noChangeArrowheads="1"/>
          </p:cNvSpPr>
          <p:nvPr/>
        </p:nvSpPr>
        <p:spPr bwMode="auto">
          <a:xfrm>
            <a:off x="4114800" y="5867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А</a:t>
            </a:r>
          </a:p>
        </p:txBody>
      </p:sp>
      <p:sp>
        <p:nvSpPr>
          <p:cNvPr id="10253" name="Text Box 60"/>
          <p:cNvSpPr txBox="1">
            <a:spLocks noChangeArrowheads="1"/>
          </p:cNvSpPr>
          <p:nvPr/>
        </p:nvSpPr>
        <p:spPr bwMode="auto">
          <a:xfrm>
            <a:off x="1676400" y="5867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</a:t>
            </a:r>
          </a:p>
        </p:txBody>
      </p:sp>
      <p:sp>
        <p:nvSpPr>
          <p:cNvPr id="10254" name="Text Box 62"/>
          <p:cNvSpPr txBox="1">
            <a:spLocks noChangeArrowheads="1"/>
          </p:cNvSpPr>
          <p:nvPr/>
        </p:nvSpPr>
        <p:spPr bwMode="auto">
          <a:xfrm>
            <a:off x="3429000" y="4876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Е</a:t>
            </a:r>
          </a:p>
        </p:txBody>
      </p:sp>
      <p:sp>
        <p:nvSpPr>
          <p:cNvPr id="10255" name="Text Box 63"/>
          <p:cNvSpPr txBox="1">
            <a:spLocks noChangeArrowheads="1"/>
          </p:cNvSpPr>
          <p:nvPr/>
        </p:nvSpPr>
        <p:spPr bwMode="auto">
          <a:xfrm>
            <a:off x="2743200" y="1828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D</a:t>
            </a:r>
            <a:endParaRPr lang="ru-RU" sz="2400"/>
          </a:p>
        </p:txBody>
      </p:sp>
      <p:sp>
        <p:nvSpPr>
          <p:cNvPr id="10256" name="Text Box 64"/>
          <p:cNvSpPr txBox="1">
            <a:spLocks noChangeArrowheads="1"/>
          </p:cNvSpPr>
          <p:nvPr/>
        </p:nvSpPr>
        <p:spPr bwMode="auto">
          <a:xfrm>
            <a:off x="914400" y="2895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</a:t>
            </a:r>
            <a:endParaRPr lang="ru-RU" sz="2400"/>
          </a:p>
        </p:txBody>
      </p:sp>
      <p:sp>
        <p:nvSpPr>
          <p:cNvPr id="10257" name="Freeform 58"/>
          <p:cNvSpPr>
            <a:spLocks/>
          </p:cNvSpPr>
          <p:nvPr/>
        </p:nvSpPr>
        <p:spPr bwMode="auto">
          <a:xfrm>
            <a:off x="520700" y="2184400"/>
            <a:ext cx="3098800" cy="3759200"/>
          </a:xfrm>
          <a:custGeom>
            <a:avLst/>
            <a:gdLst>
              <a:gd name="T0" fmla="*/ 1346200 w 1952"/>
              <a:gd name="T1" fmla="*/ 3759200 h 2368"/>
              <a:gd name="T2" fmla="*/ 584200 w 1952"/>
              <a:gd name="T3" fmla="*/ 3022600 h 2368"/>
              <a:gd name="T4" fmla="*/ 0 w 1952"/>
              <a:gd name="T5" fmla="*/ 0 h 2368"/>
              <a:gd name="T6" fmla="*/ 2362200 w 1952"/>
              <a:gd name="T7" fmla="*/ 25400 h 2368"/>
              <a:gd name="T8" fmla="*/ 3098800 w 1952"/>
              <a:gd name="T9" fmla="*/ 787400 h 2368"/>
              <a:gd name="T10" fmla="*/ 774700 w 1952"/>
              <a:gd name="T11" fmla="*/ 787400 h 2368"/>
              <a:gd name="T12" fmla="*/ 1346200 w 1952"/>
              <a:gd name="T13" fmla="*/ 3759200 h 23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52"/>
              <a:gd name="T22" fmla="*/ 0 h 2368"/>
              <a:gd name="T23" fmla="*/ 1952 w 1952"/>
              <a:gd name="T24" fmla="*/ 2368 h 23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52" h="2368">
                <a:moveTo>
                  <a:pt x="848" y="2368"/>
                </a:moveTo>
                <a:lnTo>
                  <a:pt x="368" y="1904"/>
                </a:lnTo>
                <a:lnTo>
                  <a:pt x="0" y="0"/>
                </a:lnTo>
                <a:lnTo>
                  <a:pt x="1488" y="16"/>
                </a:lnTo>
                <a:lnTo>
                  <a:pt x="1952" y="496"/>
                </a:lnTo>
                <a:lnTo>
                  <a:pt x="488" y="496"/>
                </a:lnTo>
                <a:lnTo>
                  <a:pt x="848" y="2368"/>
                </a:lnTo>
                <a:close/>
              </a:path>
            </a:pathLst>
          </a:custGeom>
          <a:solidFill>
            <a:srgbClr val="66FF33">
              <a:alpha val="36078"/>
            </a:srgbClr>
          </a:solidFill>
          <a:ln w="9525">
            <a:noFill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AutoShape 45"/>
          <p:cNvSpPr>
            <a:spLocks noChangeArrowheads="1"/>
          </p:cNvSpPr>
          <p:nvPr/>
        </p:nvSpPr>
        <p:spPr bwMode="auto">
          <a:xfrm flipH="1">
            <a:off x="1295400" y="2971800"/>
            <a:ext cx="2895600" cy="2971800"/>
          </a:xfrm>
          <a:prstGeom prst="parallelogram">
            <a:avLst>
              <a:gd name="adj" fmla="val 19736"/>
            </a:avLst>
          </a:prstGeom>
          <a:gradFill rotWithShape="1">
            <a:gsLst>
              <a:gs pos="0">
                <a:schemeClr val="bg1">
                  <a:alpha val="46001"/>
                </a:schemeClr>
              </a:gs>
              <a:gs pos="100000">
                <a:srgbClr val="66FF33">
                  <a:alpha val="45000"/>
                </a:srgbClr>
              </a:gs>
            </a:gsLst>
            <a:lin ang="18900000" scaled="1"/>
          </a:gradFill>
          <a:ln w="9525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Line 50"/>
          <p:cNvSpPr>
            <a:spLocks noChangeShapeType="1"/>
          </p:cNvSpPr>
          <p:nvPr/>
        </p:nvSpPr>
        <p:spPr bwMode="auto">
          <a:xfrm>
            <a:off x="533400" y="2209800"/>
            <a:ext cx="7620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628790" name="Freeform 54"/>
          <p:cNvSpPr>
            <a:spLocks/>
          </p:cNvSpPr>
          <p:nvPr/>
        </p:nvSpPr>
        <p:spPr bwMode="auto">
          <a:xfrm>
            <a:off x="533400" y="2209800"/>
            <a:ext cx="571500" cy="2946400"/>
          </a:xfrm>
          <a:custGeom>
            <a:avLst/>
            <a:gdLst>
              <a:gd name="T0" fmla="*/ 571500 w 360"/>
              <a:gd name="T1" fmla="*/ 2946400 h 1856"/>
              <a:gd name="T2" fmla="*/ 0 w 360"/>
              <a:gd name="T3" fmla="*/ 0 h 1856"/>
              <a:gd name="T4" fmla="*/ 0 60000 65536"/>
              <a:gd name="T5" fmla="*/ 0 60000 65536"/>
              <a:gd name="T6" fmla="*/ 0 w 360"/>
              <a:gd name="T7" fmla="*/ 0 h 1856"/>
              <a:gd name="T8" fmla="*/ 360 w 360"/>
              <a:gd name="T9" fmla="*/ 1856 h 18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0" h="1856">
                <a:moveTo>
                  <a:pt x="360" y="1856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990099"/>
            </a:solidFill>
            <a:round/>
            <a:headEnd type="none" w="lg" len="lg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Text Box 61"/>
          <p:cNvSpPr txBox="1">
            <a:spLocks noChangeArrowheads="1"/>
          </p:cNvSpPr>
          <p:nvPr/>
        </p:nvSpPr>
        <p:spPr bwMode="auto">
          <a:xfrm>
            <a:off x="533400" y="5029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</a:t>
            </a:r>
          </a:p>
        </p:txBody>
      </p:sp>
      <p:sp>
        <p:nvSpPr>
          <p:cNvPr id="10263" name="Text Box 65"/>
          <p:cNvSpPr txBox="1">
            <a:spLocks noChangeArrowheads="1"/>
          </p:cNvSpPr>
          <p:nvPr/>
        </p:nvSpPr>
        <p:spPr bwMode="auto">
          <a:xfrm>
            <a:off x="304800" y="1752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B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0264" name="Freeform 55"/>
          <p:cNvSpPr>
            <a:spLocks/>
          </p:cNvSpPr>
          <p:nvPr/>
        </p:nvSpPr>
        <p:spPr bwMode="auto">
          <a:xfrm>
            <a:off x="533400" y="2209800"/>
            <a:ext cx="571500" cy="2946400"/>
          </a:xfrm>
          <a:custGeom>
            <a:avLst/>
            <a:gdLst>
              <a:gd name="T0" fmla="*/ 571500 w 360"/>
              <a:gd name="T1" fmla="*/ 2946400 h 1856"/>
              <a:gd name="T2" fmla="*/ 0 w 360"/>
              <a:gd name="T3" fmla="*/ 0 h 1856"/>
              <a:gd name="T4" fmla="*/ 0 60000 65536"/>
              <a:gd name="T5" fmla="*/ 0 60000 65536"/>
              <a:gd name="T6" fmla="*/ 0 w 360"/>
              <a:gd name="T7" fmla="*/ 0 h 1856"/>
              <a:gd name="T8" fmla="*/ 360 w 360"/>
              <a:gd name="T9" fmla="*/ 1856 h 18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0" h="1856">
                <a:moveTo>
                  <a:pt x="360" y="1856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990099"/>
            </a:solidFill>
            <a:round/>
            <a:headEnd type="none" w="lg" len="lg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628808" name="Line 72"/>
          <p:cNvSpPr>
            <a:spLocks noChangeShapeType="1"/>
          </p:cNvSpPr>
          <p:nvPr/>
        </p:nvSpPr>
        <p:spPr bwMode="auto">
          <a:xfrm flipH="1">
            <a:off x="1295400" y="2209800"/>
            <a:ext cx="16002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66"/>
              <p:cNvSpPr txBox="1">
                <a:spLocks noChangeArrowheads="1"/>
              </p:cNvSpPr>
              <p:nvPr/>
            </p:nvSpPr>
            <p:spPr bwMode="auto">
              <a:xfrm>
                <a:off x="4641875" y="1688755"/>
                <a:ext cx="4322614" cy="1664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Пример 1.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На рисунке изображен параллелепипед. </a:t>
                </a: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Являются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ли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𝐵𝐵</m:t>
                        </m:r>
                        <m:r>
                          <a:rPr lang="ru-RU" sz="2400" i="1" baseline="-25000" dirty="0" smtClean="0">
                            <a:latin typeface="Cambria Math"/>
                          </a:rPr>
                          <m:t>1</m:t>
                        </m:r>
                      </m:e>
                    </m:acc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𝑂𝐷</m:t>
                        </m:r>
                      </m:e>
                    </m:acc>
                  </m:oMath>
                </a14:m>
                <a:r>
                  <a:rPr lang="ru-RU" sz="24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𝑂𝐸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компланарными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0" name="Text 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1875" y="1688755"/>
                <a:ext cx="4322614" cy="1664045"/>
              </a:xfrm>
              <a:prstGeom prst="rect">
                <a:avLst/>
              </a:prstGeom>
              <a:blipFill rotWithShape="1">
                <a:blip r:embed="rId3"/>
                <a:stretch>
                  <a:fillRect l="-2113" t="-2564" r="-2676" b="-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4671441" y="3710920"/>
            <a:ext cx="4293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Ответ: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Являются, т.к. при откладывании их от точки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они будут лежать в одной плоскости 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OCDE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42" name="Picture 3" descr="C:\Documents and Settings\Admin\Мои документы\Мои рисунки\Копия Рисунок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82" y="5343525"/>
            <a:ext cx="122148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8334 0.111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28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803" grpId="0" animBg="1"/>
      <p:bldP spid="628790" grpId="0" animBg="1"/>
      <p:bldP spid="628808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 rot="20864339" flipH="1">
            <a:off x="609600" y="4572000"/>
            <a:ext cx="4267200" cy="2139950"/>
            <a:chOff x="816" y="2262"/>
            <a:chExt cx="3048" cy="1452"/>
          </a:xfrm>
        </p:grpSpPr>
        <p:sp>
          <p:nvSpPr>
            <p:cNvPr id="11306" name="Freeform 44"/>
            <p:cNvSpPr>
              <a:spLocks/>
            </p:cNvSpPr>
            <p:nvPr/>
          </p:nvSpPr>
          <p:spPr bwMode="auto">
            <a:xfrm>
              <a:off x="816" y="2264"/>
              <a:ext cx="3040" cy="1432"/>
            </a:xfrm>
            <a:custGeom>
              <a:avLst/>
              <a:gdLst>
                <a:gd name="T0" fmla="*/ 576 w 3040"/>
                <a:gd name="T1" fmla="*/ 472 h 1432"/>
                <a:gd name="T2" fmla="*/ 3040 w 3040"/>
                <a:gd name="T3" fmla="*/ 0 h 1432"/>
                <a:gd name="T4" fmla="*/ 2400 w 3040"/>
                <a:gd name="T5" fmla="*/ 1000 h 1432"/>
                <a:gd name="T6" fmla="*/ 0 w 3040"/>
                <a:gd name="T7" fmla="*/ 1432 h 1432"/>
                <a:gd name="T8" fmla="*/ 576 w 3040"/>
                <a:gd name="T9" fmla="*/ 472 h 1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0"/>
                <a:gd name="T16" fmla="*/ 0 h 1432"/>
                <a:gd name="T17" fmla="*/ 3040 w 3040"/>
                <a:gd name="T18" fmla="*/ 1432 h 1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0" h="1432">
                  <a:moveTo>
                    <a:pt x="576" y="472"/>
                  </a:moveTo>
                  <a:lnTo>
                    <a:pt x="3040" y="0"/>
                  </a:lnTo>
                  <a:lnTo>
                    <a:pt x="2400" y="1000"/>
                  </a:lnTo>
                  <a:lnTo>
                    <a:pt x="0" y="1432"/>
                  </a:lnTo>
                  <a:lnTo>
                    <a:pt x="576" y="472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40999"/>
                  </a:schemeClr>
                </a:gs>
                <a:gs pos="100000">
                  <a:srgbClr val="00FFFF">
                    <a:alpha val="43999"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7" name="Freeform 45"/>
            <p:cNvSpPr>
              <a:spLocks/>
            </p:cNvSpPr>
            <p:nvPr/>
          </p:nvSpPr>
          <p:spPr bwMode="auto">
            <a:xfrm>
              <a:off x="816" y="2262"/>
              <a:ext cx="3048" cy="1452"/>
            </a:xfrm>
            <a:custGeom>
              <a:avLst/>
              <a:gdLst>
                <a:gd name="T0" fmla="*/ 0 w 3048"/>
                <a:gd name="T1" fmla="*/ 1434 h 1452"/>
                <a:gd name="T2" fmla="*/ 45 w 3048"/>
                <a:gd name="T3" fmla="*/ 1452 h 1452"/>
                <a:gd name="T4" fmla="*/ 2430 w 3048"/>
                <a:gd name="T5" fmla="*/ 1026 h 1452"/>
                <a:gd name="T6" fmla="*/ 2418 w 3048"/>
                <a:gd name="T7" fmla="*/ 1032 h 1452"/>
                <a:gd name="T8" fmla="*/ 3048 w 3048"/>
                <a:gd name="T9" fmla="*/ 36 h 1452"/>
                <a:gd name="T10" fmla="*/ 3042 w 3048"/>
                <a:gd name="T11" fmla="*/ 0 h 1452"/>
                <a:gd name="T12" fmla="*/ 2400 w 3048"/>
                <a:gd name="T13" fmla="*/ 996 h 1452"/>
                <a:gd name="T14" fmla="*/ 0 w 3048"/>
                <a:gd name="T15" fmla="*/ 1434 h 14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48"/>
                <a:gd name="T25" fmla="*/ 0 h 1452"/>
                <a:gd name="T26" fmla="*/ 3048 w 3048"/>
                <a:gd name="T27" fmla="*/ 1452 h 14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48" h="1452">
                  <a:moveTo>
                    <a:pt x="0" y="1434"/>
                  </a:moveTo>
                  <a:lnTo>
                    <a:pt x="45" y="1452"/>
                  </a:lnTo>
                  <a:lnTo>
                    <a:pt x="2430" y="1026"/>
                  </a:lnTo>
                  <a:lnTo>
                    <a:pt x="2418" y="1032"/>
                  </a:lnTo>
                  <a:lnTo>
                    <a:pt x="3048" y="36"/>
                  </a:lnTo>
                  <a:lnTo>
                    <a:pt x="3042" y="0"/>
                  </a:lnTo>
                  <a:lnTo>
                    <a:pt x="2400" y="996"/>
                  </a:lnTo>
                  <a:lnTo>
                    <a:pt x="0" y="1434"/>
                  </a:lnTo>
                  <a:close/>
                </a:path>
              </a:pathLst>
            </a:custGeom>
            <a:solidFill>
              <a:srgbClr val="00CC99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7" name="AutoShape 31"/>
          <p:cNvSpPr>
            <a:spLocks noChangeArrowheads="1"/>
          </p:cNvSpPr>
          <p:nvPr/>
        </p:nvSpPr>
        <p:spPr bwMode="auto">
          <a:xfrm flipH="1">
            <a:off x="1295400" y="2971800"/>
            <a:ext cx="2895600" cy="2971800"/>
          </a:xfrm>
          <a:prstGeom prst="parallelogram">
            <a:avLst>
              <a:gd name="adj" fmla="val 19736"/>
            </a:avLst>
          </a:prstGeom>
          <a:gradFill rotWithShape="1">
            <a:gsLst>
              <a:gs pos="0">
                <a:schemeClr val="bg1">
                  <a:alpha val="46001"/>
                </a:schemeClr>
              </a:gs>
              <a:gs pos="100000">
                <a:srgbClr val="66FF33">
                  <a:alpha val="45000"/>
                </a:srgbClr>
              </a:gs>
            </a:gsLst>
            <a:lin ang="18900000" scaled="1"/>
          </a:gradFill>
          <a:ln w="9525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Freeform 2"/>
          <p:cNvSpPr>
            <a:spLocks/>
          </p:cNvSpPr>
          <p:nvPr/>
        </p:nvSpPr>
        <p:spPr bwMode="auto">
          <a:xfrm>
            <a:off x="1143000" y="2209800"/>
            <a:ext cx="2286000" cy="2971800"/>
          </a:xfrm>
          <a:custGeom>
            <a:avLst/>
            <a:gdLst>
              <a:gd name="T0" fmla="*/ 0 w 1440"/>
              <a:gd name="T1" fmla="*/ 2971800 h 1872"/>
              <a:gd name="T2" fmla="*/ 2286000 w 1440"/>
              <a:gd name="T3" fmla="*/ 2971800 h 1872"/>
              <a:gd name="T4" fmla="*/ 1739900 w 1440"/>
              <a:gd name="T5" fmla="*/ 0 h 1872"/>
              <a:gd name="T6" fmla="*/ 0 60000 65536"/>
              <a:gd name="T7" fmla="*/ 0 60000 65536"/>
              <a:gd name="T8" fmla="*/ 0 60000 65536"/>
              <a:gd name="T9" fmla="*/ 0 w 1440"/>
              <a:gd name="T10" fmla="*/ 0 h 1872"/>
              <a:gd name="T11" fmla="*/ 1440 w 1440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872">
                <a:moveTo>
                  <a:pt x="0" y="1872"/>
                </a:moveTo>
                <a:lnTo>
                  <a:pt x="1440" y="1872"/>
                </a:lnTo>
                <a:lnTo>
                  <a:pt x="1096" y="0"/>
                </a:lnTo>
              </a:path>
            </a:pathLst>
          </a:custGeom>
          <a:noFill/>
          <a:ln w="9525">
            <a:solidFill>
              <a:schemeClr val="tx2"/>
            </a:solidFill>
            <a:prstDash val="dash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Freeform 14"/>
          <p:cNvSpPr>
            <a:spLocks/>
          </p:cNvSpPr>
          <p:nvPr/>
        </p:nvSpPr>
        <p:spPr bwMode="auto">
          <a:xfrm>
            <a:off x="533400" y="2209800"/>
            <a:ext cx="2362200" cy="2971800"/>
          </a:xfrm>
          <a:custGeom>
            <a:avLst/>
            <a:gdLst>
              <a:gd name="T0" fmla="*/ 2362200 w 1488"/>
              <a:gd name="T1" fmla="*/ 0 h 1872"/>
              <a:gd name="T2" fmla="*/ 0 w 1488"/>
              <a:gd name="T3" fmla="*/ 0 h 1872"/>
              <a:gd name="T4" fmla="*/ 571500 w 1488"/>
              <a:gd name="T5" fmla="*/ 2971800 h 1872"/>
              <a:gd name="T6" fmla="*/ 0 60000 65536"/>
              <a:gd name="T7" fmla="*/ 0 60000 65536"/>
              <a:gd name="T8" fmla="*/ 0 60000 65536"/>
              <a:gd name="T9" fmla="*/ 0 w 1488"/>
              <a:gd name="T10" fmla="*/ 0 h 1872"/>
              <a:gd name="T11" fmla="*/ 1488 w 1488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8" h="1872">
                <a:moveTo>
                  <a:pt x="1488" y="0"/>
                </a:moveTo>
                <a:lnTo>
                  <a:pt x="0" y="0"/>
                </a:lnTo>
                <a:lnTo>
                  <a:pt x="360" y="1872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Freeform 15"/>
          <p:cNvSpPr>
            <a:spLocks/>
          </p:cNvSpPr>
          <p:nvPr/>
        </p:nvSpPr>
        <p:spPr bwMode="auto">
          <a:xfrm>
            <a:off x="3429000" y="5181600"/>
            <a:ext cx="762000" cy="762000"/>
          </a:xfrm>
          <a:custGeom>
            <a:avLst/>
            <a:gdLst>
              <a:gd name="T0" fmla="*/ 0 w 480"/>
              <a:gd name="T1" fmla="*/ 0 h 480"/>
              <a:gd name="T2" fmla="*/ 762000 w 480"/>
              <a:gd name="T3" fmla="*/ 762000 h 480"/>
              <a:gd name="T4" fmla="*/ 0 60000 65536"/>
              <a:gd name="T5" fmla="*/ 0 60000 65536"/>
              <a:gd name="T6" fmla="*/ 0 w 480"/>
              <a:gd name="T7" fmla="*/ 0 h 480"/>
              <a:gd name="T8" fmla="*/ 480 w 480"/>
              <a:gd name="T9" fmla="*/ 480 h 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480">
                <a:moveTo>
                  <a:pt x="0" y="0"/>
                </a:moveTo>
                <a:lnTo>
                  <a:pt x="480" y="480"/>
                </a:lnTo>
              </a:path>
            </a:pathLst>
          </a:custGeom>
          <a:noFill/>
          <a:ln w="9525">
            <a:solidFill>
              <a:schemeClr val="tx2"/>
            </a:solidFill>
            <a:prstDash val="dash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Freeform 16"/>
          <p:cNvSpPr>
            <a:spLocks/>
          </p:cNvSpPr>
          <p:nvPr/>
        </p:nvSpPr>
        <p:spPr bwMode="auto">
          <a:xfrm>
            <a:off x="2895600" y="2209800"/>
            <a:ext cx="723900" cy="762000"/>
          </a:xfrm>
          <a:custGeom>
            <a:avLst/>
            <a:gdLst>
              <a:gd name="T0" fmla="*/ 0 w 456"/>
              <a:gd name="T1" fmla="*/ 0 h 480"/>
              <a:gd name="T2" fmla="*/ 723900 w 456"/>
              <a:gd name="T3" fmla="*/ 762000 h 480"/>
              <a:gd name="T4" fmla="*/ 0 60000 65536"/>
              <a:gd name="T5" fmla="*/ 0 60000 65536"/>
              <a:gd name="T6" fmla="*/ 0 w 456"/>
              <a:gd name="T7" fmla="*/ 0 h 480"/>
              <a:gd name="T8" fmla="*/ 456 w 456"/>
              <a:gd name="T9" fmla="*/ 480 h 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6" h="480">
                <a:moveTo>
                  <a:pt x="0" y="0"/>
                </a:moveTo>
                <a:lnTo>
                  <a:pt x="456" y="48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Freeform 19"/>
          <p:cNvSpPr>
            <a:spLocks/>
          </p:cNvSpPr>
          <p:nvPr/>
        </p:nvSpPr>
        <p:spPr bwMode="auto">
          <a:xfrm>
            <a:off x="1104900" y="5181600"/>
            <a:ext cx="762000" cy="762000"/>
          </a:xfrm>
          <a:custGeom>
            <a:avLst/>
            <a:gdLst>
              <a:gd name="T0" fmla="*/ 0 w 480"/>
              <a:gd name="T1" fmla="*/ 0 h 480"/>
              <a:gd name="T2" fmla="*/ 762000 w 480"/>
              <a:gd name="T3" fmla="*/ 762000 h 480"/>
              <a:gd name="T4" fmla="*/ 0 60000 65536"/>
              <a:gd name="T5" fmla="*/ 0 60000 65536"/>
              <a:gd name="T6" fmla="*/ 0 w 480"/>
              <a:gd name="T7" fmla="*/ 0 h 480"/>
              <a:gd name="T8" fmla="*/ 480 w 480"/>
              <a:gd name="T9" fmla="*/ 480 h 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480">
                <a:moveTo>
                  <a:pt x="0" y="0"/>
                </a:moveTo>
                <a:lnTo>
                  <a:pt x="480" y="48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Text Box 20"/>
          <p:cNvSpPr txBox="1">
            <a:spLocks noChangeArrowheads="1"/>
          </p:cNvSpPr>
          <p:nvPr/>
        </p:nvSpPr>
        <p:spPr bwMode="auto">
          <a:xfrm>
            <a:off x="4114800" y="5867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А</a:t>
            </a:r>
          </a:p>
        </p:txBody>
      </p:sp>
      <p:sp>
        <p:nvSpPr>
          <p:cNvPr id="11276" name="Text Box 21"/>
          <p:cNvSpPr txBox="1">
            <a:spLocks noChangeArrowheads="1"/>
          </p:cNvSpPr>
          <p:nvPr/>
        </p:nvSpPr>
        <p:spPr bwMode="auto">
          <a:xfrm>
            <a:off x="1676400" y="5867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</a:t>
            </a:r>
          </a:p>
        </p:txBody>
      </p:sp>
      <p:sp>
        <p:nvSpPr>
          <p:cNvPr id="11277" name="Text Box 22"/>
          <p:cNvSpPr txBox="1">
            <a:spLocks noChangeArrowheads="1"/>
          </p:cNvSpPr>
          <p:nvPr/>
        </p:nvSpPr>
        <p:spPr bwMode="auto">
          <a:xfrm>
            <a:off x="3429000" y="4876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Е</a:t>
            </a:r>
          </a:p>
        </p:txBody>
      </p:sp>
      <p:sp>
        <p:nvSpPr>
          <p:cNvPr id="11278" name="Text Box 23"/>
          <p:cNvSpPr txBox="1">
            <a:spLocks noChangeArrowheads="1"/>
          </p:cNvSpPr>
          <p:nvPr/>
        </p:nvSpPr>
        <p:spPr bwMode="auto">
          <a:xfrm>
            <a:off x="2743200" y="1828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D</a:t>
            </a:r>
            <a:endParaRPr lang="ru-RU" sz="2400"/>
          </a:p>
        </p:txBody>
      </p:sp>
      <p:sp>
        <p:nvSpPr>
          <p:cNvPr id="11279" name="Text Box 24"/>
          <p:cNvSpPr txBox="1">
            <a:spLocks noChangeArrowheads="1"/>
          </p:cNvSpPr>
          <p:nvPr/>
        </p:nvSpPr>
        <p:spPr bwMode="auto">
          <a:xfrm>
            <a:off x="1143000" y="259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</a:t>
            </a:r>
            <a:endParaRPr lang="ru-RU" sz="2400"/>
          </a:p>
        </p:txBody>
      </p:sp>
      <p:sp>
        <p:nvSpPr>
          <p:cNvPr id="11280" name="Freeform 26"/>
          <p:cNvSpPr>
            <a:spLocks/>
          </p:cNvSpPr>
          <p:nvPr/>
        </p:nvSpPr>
        <p:spPr bwMode="auto">
          <a:xfrm>
            <a:off x="520700" y="2184400"/>
            <a:ext cx="3098800" cy="3759200"/>
          </a:xfrm>
          <a:custGeom>
            <a:avLst/>
            <a:gdLst>
              <a:gd name="T0" fmla="*/ 1346200 w 1952"/>
              <a:gd name="T1" fmla="*/ 3759200 h 2368"/>
              <a:gd name="T2" fmla="*/ 584200 w 1952"/>
              <a:gd name="T3" fmla="*/ 3022600 h 2368"/>
              <a:gd name="T4" fmla="*/ 0 w 1952"/>
              <a:gd name="T5" fmla="*/ 0 h 2368"/>
              <a:gd name="T6" fmla="*/ 2362200 w 1952"/>
              <a:gd name="T7" fmla="*/ 25400 h 2368"/>
              <a:gd name="T8" fmla="*/ 3098800 w 1952"/>
              <a:gd name="T9" fmla="*/ 787400 h 2368"/>
              <a:gd name="T10" fmla="*/ 774700 w 1952"/>
              <a:gd name="T11" fmla="*/ 787400 h 2368"/>
              <a:gd name="T12" fmla="*/ 1346200 w 1952"/>
              <a:gd name="T13" fmla="*/ 3759200 h 23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52"/>
              <a:gd name="T22" fmla="*/ 0 h 2368"/>
              <a:gd name="T23" fmla="*/ 1952 w 1952"/>
              <a:gd name="T24" fmla="*/ 2368 h 23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52" h="2368">
                <a:moveTo>
                  <a:pt x="848" y="2368"/>
                </a:moveTo>
                <a:lnTo>
                  <a:pt x="368" y="1904"/>
                </a:lnTo>
                <a:lnTo>
                  <a:pt x="0" y="0"/>
                </a:lnTo>
                <a:lnTo>
                  <a:pt x="1488" y="16"/>
                </a:lnTo>
                <a:lnTo>
                  <a:pt x="1952" y="496"/>
                </a:lnTo>
                <a:lnTo>
                  <a:pt x="488" y="496"/>
                </a:lnTo>
                <a:lnTo>
                  <a:pt x="848" y="2368"/>
                </a:lnTo>
                <a:close/>
              </a:path>
            </a:pathLst>
          </a:custGeom>
          <a:solidFill>
            <a:srgbClr val="66FF33">
              <a:alpha val="36078"/>
            </a:srgbClr>
          </a:solidFill>
          <a:ln w="9525">
            <a:noFill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27"/>
          <p:cNvSpPr>
            <a:spLocks noChangeShapeType="1"/>
          </p:cNvSpPr>
          <p:nvPr/>
        </p:nvSpPr>
        <p:spPr bwMode="auto">
          <a:xfrm>
            <a:off x="533400" y="2209800"/>
            <a:ext cx="7620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Text Box 29"/>
          <p:cNvSpPr txBox="1">
            <a:spLocks noChangeArrowheads="1"/>
          </p:cNvSpPr>
          <p:nvPr/>
        </p:nvSpPr>
        <p:spPr bwMode="auto">
          <a:xfrm>
            <a:off x="762000" y="5029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</a:t>
            </a:r>
          </a:p>
        </p:txBody>
      </p:sp>
      <p:sp>
        <p:nvSpPr>
          <p:cNvPr id="11283" name="Text Box 30"/>
          <p:cNvSpPr txBox="1">
            <a:spLocks noChangeArrowheads="1"/>
          </p:cNvSpPr>
          <p:nvPr/>
        </p:nvSpPr>
        <p:spPr bwMode="auto">
          <a:xfrm>
            <a:off x="304800" y="1752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B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1284" name="Freeform 32"/>
          <p:cNvSpPr>
            <a:spLocks/>
          </p:cNvSpPr>
          <p:nvPr/>
        </p:nvSpPr>
        <p:spPr bwMode="auto">
          <a:xfrm>
            <a:off x="1295400" y="2971800"/>
            <a:ext cx="571500" cy="2946400"/>
          </a:xfrm>
          <a:custGeom>
            <a:avLst/>
            <a:gdLst>
              <a:gd name="T0" fmla="*/ 571500 w 360"/>
              <a:gd name="T1" fmla="*/ 2946400 h 1856"/>
              <a:gd name="T2" fmla="*/ 0 w 360"/>
              <a:gd name="T3" fmla="*/ 0 h 1856"/>
              <a:gd name="T4" fmla="*/ 0 60000 65536"/>
              <a:gd name="T5" fmla="*/ 0 60000 65536"/>
              <a:gd name="T6" fmla="*/ 0 w 360"/>
              <a:gd name="T7" fmla="*/ 0 h 1856"/>
              <a:gd name="T8" fmla="*/ 360 w 360"/>
              <a:gd name="T9" fmla="*/ 1856 h 18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0" h="1856">
                <a:moveTo>
                  <a:pt x="360" y="1856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lg" len="lg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Freeform 18"/>
          <p:cNvSpPr>
            <a:spLocks/>
          </p:cNvSpPr>
          <p:nvPr/>
        </p:nvSpPr>
        <p:spPr bwMode="auto">
          <a:xfrm>
            <a:off x="1892300" y="5930900"/>
            <a:ext cx="2260600" cy="12700"/>
          </a:xfrm>
          <a:custGeom>
            <a:avLst/>
            <a:gdLst>
              <a:gd name="T0" fmla="*/ 0 w 1424"/>
              <a:gd name="T1" fmla="*/ 12700 h 8"/>
              <a:gd name="T2" fmla="*/ 2260600 w 1424"/>
              <a:gd name="T3" fmla="*/ 0 h 8"/>
              <a:gd name="T4" fmla="*/ 0 60000 65536"/>
              <a:gd name="T5" fmla="*/ 0 60000 65536"/>
              <a:gd name="T6" fmla="*/ 0 w 1424"/>
              <a:gd name="T7" fmla="*/ 0 h 8"/>
              <a:gd name="T8" fmla="*/ 1424 w 1424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24" h="8">
                <a:moveTo>
                  <a:pt x="0" y="8"/>
                </a:moveTo>
                <a:lnTo>
                  <a:pt x="142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lg" len="lg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Freeform 17"/>
          <p:cNvSpPr>
            <a:spLocks/>
          </p:cNvSpPr>
          <p:nvPr/>
        </p:nvSpPr>
        <p:spPr bwMode="auto">
          <a:xfrm>
            <a:off x="1130300" y="5194300"/>
            <a:ext cx="736600" cy="774700"/>
          </a:xfrm>
          <a:custGeom>
            <a:avLst/>
            <a:gdLst>
              <a:gd name="T0" fmla="*/ 736600 w 464"/>
              <a:gd name="T1" fmla="*/ 774700 h 488"/>
              <a:gd name="T2" fmla="*/ 0 w 464"/>
              <a:gd name="T3" fmla="*/ 0 h 488"/>
              <a:gd name="T4" fmla="*/ 0 60000 65536"/>
              <a:gd name="T5" fmla="*/ 0 60000 65536"/>
              <a:gd name="T6" fmla="*/ 0 w 464"/>
              <a:gd name="T7" fmla="*/ 0 h 488"/>
              <a:gd name="T8" fmla="*/ 464 w 464"/>
              <a:gd name="T9" fmla="*/ 488 h 4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4" h="488">
                <a:moveTo>
                  <a:pt x="464" y="488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lg" len="lg"/>
            <a:tailEnd type="triangle" w="lg" len="lg"/>
          </a:ln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66"/>
              <p:cNvSpPr txBox="1">
                <a:spLocks noChangeArrowheads="1"/>
              </p:cNvSpPr>
              <p:nvPr/>
            </p:nvSpPr>
            <p:spPr bwMode="auto">
              <a:xfrm>
                <a:off x="476251" y="496198"/>
                <a:ext cx="8153400" cy="878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Пример 2.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На рисунке изображен параллелепипед. </a:t>
                </a: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Являются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ли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ru-RU" sz="24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компланарными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5" name="Text 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1" y="496198"/>
                <a:ext cx="8153400" cy="878189"/>
              </a:xfrm>
              <a:prstGeom prst="rect">
                <a:avLst/>
              </a:prstGeom>
              <a:blipFill rotWithShape="1">
                <a:blip r:embed="rId3"/>
                <a:stretch>
                  <a:fillRect l="-1121" t="-4861" b="-152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4318297" y="2179637"/>
            <a:ext cx="4293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Ответ: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Не являются, т.к. они не лежат (и никогда не будут лежать) в одной плоскости .</a:t>
            </a:r>
          </a:p>
        </p:txBody>
      </p:sp>
    </p:spTree>
    <p:extLst>
      <p:ext uri="{BB962C8B-B14F-4D97-AF65-F5344CB8AC3E}">
        <p14:creationId xmlns:p14="http://schemas.microsoft.com/office/powerpoint/2010/main" val="40525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6"/>
          <p:cNvSpPr>
            <a:spLocks noChangeArrowheads="1"/>
          </p:cNvSpPr>
          <p:nvPr/>
        </p:nvSpPr>
        <p:spPr bwMode="auto">
          <a:xfrm>
            <a:off x="914400" y="1858963"/>
            <a:ext cx="3200400" cy="3217862"/>
          </a:xfrm>
          <a:prstGeom prst="cube">
            <a:avLst>
              <a:gd name="adj" fmla="val 26963"/>
            </a:avLst>
          </a:prstGeom>
          <a:gradFill rotWithShape="1">
            <a:gsLst>
              <a:gs pos="0">
                <a:schemeClr val="bg1">
                  <a:alpha val="32999"/>
                </a:schemeClr>
              </a:gs>
              <a:gs pos="100000">
                <a:srgbClr val="00FF00">
                  <a:alpha val="21001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Freeform 8"/>
          <p:cNvSpPr>
            <a:spLocks/>
          </p:cNvSpPr>
          <p:nvPr/>
        </p:nvSpPr>
        <p:spPr bwMode="auto">
          <a:xfrm>
            <a:off x="1778000" y="1854200"/>
            <a:ext cx="1447800" cy="3200400"/>
          </a:xfrm>
          <a:custGeom>
            <a:avLst/>
            <a:gdLst>
              <a:gd name="T0" fmla="*/ 0 w 912"/>
              <a:gd name="T1" fmla="*/ 0 h 2016"/>
              <a:gd name="T2" fmla="*/ 1447800 w 912"/>
              <a:gd name="T3" fmla="*/ 3200400 h 2016"/>
              <a:gd name="T4" fmla="*/ 0 60000 65536"/>
              <a:gd name="T5" fmla="*/ 0 60000 65536"/>
              <a:gd name="T6" fmla="*/ 0 w 912"/>
              <a:gd name="T7" fmla="*/ 0 h 2016"/>
              <a:gd name="T8" fmla="*/ 912 w 912"/>
              <a:gd name="T9" fmla="*/ 2016 h 20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2" h="2016">
                <a:moveTo>
                  <a:pt x="0" y="0"/>
                </a:moveTo>
                <a:lnTo>
                  <a:pt x="912" y="2016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 type="oval" w="sm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9" name="Freeform 9"/>
          <p:cNvSpPr>
            <a:spLocks/>
          </p:cNvSpPr>
          <p:nvPr/>
        </p:nvSpPr>
        <p:spPr bwMode="auto">
          <a:xfrm>
            <a:off x="1790700" y="1858963"/>
            <a:ext cx="1588" cy="2344737"/>
          </a:xfrm>
          <a:custGeom>
            <a:avLst/>
            <a:gdLst>
              <a:gd name="T0" fmla="*/ 1588 w 1"/>
              <a:gd name="T1" fmla="*/ 0 h 1477"/>
              <a:gd name="T2" fmla="*/ 0 w 1"/>
              <a:gd name="T3" fmla="*/ 2344737 h 1477"/>
              <a:gd name="T4" fmla="*/ 0 60000 65536"/>
              <a:gd name="T5" fmla="*/ 0 60000 65536"/>
              <a:gd name="T6" fmla="*/ 0 w 1"/>
              <a:gd name="T7" fmla="*/ 0 h 1477"/>
              <a:gd name="T8" fmla="*/ 1 w 1"/>
              <a:gd name="T9" fmla="*/ 1477 h 14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477">
                <a:moveTo>
                  <a:pt x="1" y="0"/>
                </a:moveTo>
                <a:lnTo>
                  <a:pt x="0" y="1477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" name="Freeform 10"/>
          <p:cNvSpPr>
            <a:spLocks/>
          </p:cNvSpPr>
          <p:nvPr/>
        </p:nvSpPr>
        <p:spPr bwMode="auto">
          <a:xfrm>
            <a:off x="1790700" y="4203700"/>
            <a:ext cx="2336800" cy="1588"/>
          </a:xfrm>
          <a:custGeom>
            <a:avLst/>
            <a:gdLst>
              <a:gd name="T0" fmla="*/ 2336800 w 1472"/>
              <a:gd name="T1" fmla="*/ 0 h 1"/>
              <a:gd name="T2" fmla="*/ 0 w 1472"/>
              <a:gd name="T3" fmla="*/ 0 h 1"/>
              <a:gd name="T4" fmla="*/ 0 60000 65536"/>
              <a:gd name="T5" fmla="*/ 0 60000 65536"/>
              <a:gd name="T6" fmla="*/ 0 w 1472"/>
              <a:gd name="T7" fmla="*/ 0 h 1"/>
              <a:gd name="T8" fmla="*/ 1472 w 147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72" h="1">
                <a:moveTo>
                  <a:pt x="1472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2060" name="Text Box 12"/>
          <p:cNvSpPr txBox="1">
            <a:spLocks noChangeArrowheads="1"/>
          </p:cNvSpPr>
          <p:nvPr/>
        </p:nvSpPr>
        <p:spPr bwMode="auto">
          <a:xfrm>
            <a:off x="2971800" y="5083175"/>
            <a:ext cx="60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2061" name="Text Box 13"/>
          <p:cNvSpPr txBox="1">
            <a:spLocks noChangeArrowheads="1"/>
          </p:cNvSpPr>
          <p:nvPr/>
        </p:nvSpPr>
        <p:spPr bwMode="auto">
          <a:xfrm>
            <a:off x="3962400" y="4210050"/>
            <a:ext cx="60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2062" name="Text Box 14"/>
          <p:cNvSpPr txBox="1">
            <a:spLocks noChangeArrowheads="1"/>
          </p:cNvSpPr>
          <p:nvPr/>
        </p:nvSpPr>
        <p:spPr bwMode="auto">
          <a:xfrm>
            <a:off x="381000" y="2330450"/>
            <a:ext cx="60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400" b="1" i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2063" name="Text Box 15"/>
          <p:cNvSpPr txBox="1">
            <a:spLocks noChangeArrowheads="1"/>
          </p:cNvSpPr>
          <p:nvPr/>
        </p:nvSpPr>
        <p:spPr bwMode="auto">
          <a:xfrm>
            <a:off x="3130550" y="2530475"/>
            <a:ext cx="6032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2400" b="1" i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2064" name="Text Box 16"/>
          <p:cNvSpPr txBox="1">
            <a:spLocks noChangeArrowheads="1"/>
          </p:cNvSpPr>
          <p:nvPr/>
        </p:nvSpPr>
        <p:spPr bwMode="auto">
          <a:xfrm>
            <a:off x="4038600" y="1600200"/>
            <a:ext cx="60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2400" b="1" i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2065" name="Text Box 17"/>
          <p:cNvSpPr txBox="1">
            <a:spLocks noChangeArrowheads="1"/>
          </p:cNvSpPr>
          <p:nvPr/>
        </p:nvSpPr>
        <p:spPr bwMode="auto">
          <a:xfrm>
            <a:off x="1143000" y="1600200"/>
            <a:ext cx="60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400" b="1" i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38" name="Freeform 36"/>
          <p:cNvSpPr>
            <a:spLocks/>
          </p:cNvSpPr>
          <p:nvPr/>
        </p:nvSpPr>
        <p:spPr bwMode="auto">
          <a:xfrm>
            <a:off x="914400" y="1854200"/>
            <a:ext cx="3200400" cy="863600"/>
          </a:xfrm>
          <a:custGeom>
            <a:avLst/>
            <a:gdLst>
              <a:gd name="T0" fmla="*/ 0 w 2016"/>
              <a:gd name="T1" fmla="*/ 863600 h 544"/>
              <a:gd name="T2" fmla="*/ 3200400 w 2016"/>
              <a:gd name="T3" fmla="*/ 0 h 544"/>
              <a:gd name="T4" fmla="*/ 0 60000 65536"/>
              <a:gd name="T5" fmla="*/ 0 60000 65536"/>
              <a:gd name="T6" fmla="*/ 0 w 2016"/>
              <a:gd name="T7" fmla="*/ 0 h 544"/>
              <a:gd name="T8" fmla="*/ 2016 w 2016"/>
              <a:gd name="T9" fmla="*/ 544 h 5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16" h="544">
                <a:moveTo>
                  <a:pt x="0" y="544"/>
                </a:moveTo>
                <a:lnTo>
                  <a:pt x="2016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26" name="Object 45"/>
          <p:cNvGraphicFramePr>
            <a:graphicFrameLocks noChangeAspect="1"/>
          </p:cNvGraphicFramePr>
          <p:nvPr/>
        </p:nvGraphicFramePr>
        <p:xfrm>
          <a:off x="4286250" y="26352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26352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Freeform 27"/>
          <p:cNvSpPr>
            <a:spLocks/>
          </p:cNvSpPr>
          <p:nvPr/>
        </p:nvSpPr>
        <p:spPr bwMode="auto">
          <a:xfrm>
            <a:off x="927100" y="4203700"/>
            <a:ext cx="863600" cy="863600"/>
          </a:xfrm>
          <a:custGeom>
            <a:avLst/>
            <a:gdLst>
              <a:gd name="T0" fmla="*/ 863600 w 544"/>
              <a:gd name="T1" fmla="*/ 0 h 544"/>
              <a:gd name="T2" fmla="*/ 0 w 544"/>
              <a:gd name="T3" fmla="*/ 863600 h 544"/>
              <a:gd name="T4" fmla="*/ 0 60000 65536"/>
              <a:gd name="T5" fmla="*/ 0 60000 65536"/>
              <a:gd name="T6" fmla="*/ 0 w 544"/>
              <a:gd name="T7" fmla="*/ 0 h 544"/>
              <a:gd name="T8" fmla="*/ 544 w 544"/>
              <a:gd name="T9" fmla="*/ 544 h 5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4" h="544">
                <a:moveTo>
                  <a:pt x="544" y="0"/>
                </a:moveTo>
                <a:lnTo>
                  <a:pt x="0" y="54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2082" name="Freeform 34"/>
          <p:cNvSpPr>
            <a:spLocks/>
          </p:cNvSpPr>
          <p:nvPr/>
        </p:nvSpPr>
        <p:spPr bwMode="auto">
          <a:xfrm>
            <a:off x="914400" y="4206875"/>
            <a:ext cx="901700" cy="866775"/>
          </a:xfrm>
          <a:custGeom>
            <a:avLst/>
            <a:gdLst>
              <a:gd name="T0" fmla="*/ 0 w 568"/>
              <a:gd name="T1" fmla="*/ 866775 h 546"/>
              <a:gd name="T2" fmla="*/ 901700 w 568"/>
              <a:gd name="T3" fmla="*/ 0 h 546"/>
              <a:gd name="T4" fmla="*/ 0 60000 65536"/>
              <a:gd name="T5" fmla="*/ 0 60000 65536"/>
              <a:gd name="T6" fmla="*/ 0 w 568"/>
              <a:gd name="T7" fmla="*/ 0 h 546"/>
              <a:gd name="T8" fmla="*/ 568 w 568"/>
              <a:gd name="T9" fmla="*/ 546 h 5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8" h="546">
                <a:moveTo>
                  <a:pt x="0" y="546"/>
                </a:moveTo>
                <a:lnTo>
                  <a:pt x="568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oval" w="sm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642059" name="Text Box 11"/>
          <p:cNvSpPr txBox="1">
            <a:spLocks noChangeArrowheads="1"/>
          </p:cNvSpPr>
          <p:nvPr/>
        </p:nvSpPr>
        <p:spPr bwMode="auto">
          <a:xfrm>
            <a:off x="457200" y="4948238"/>
            <a:ext cx="60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2076" name="Text Box 28"/>
          <p:cNvSpPr txBox="1">
            <a:spLocks noChangeArrowheads="1"/>
          </p:cNvSpPr>
          <p:nvPr/>
        </p:nvSpPr>
        <p:spPr bwMode="auto">
          <a:xfrm>
            <a:off x="1301750" y="3810000"/>
            <a:ext cx="60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6" name="Freeform 29"/>
          <p:cNvSpPr>
            <a:spLocks/>
          </p:cNvSpPr>
          <p:nvPr/>
        </p:nvSpPr>
        <p:spPr bwMode="auto">
          <a:xfrm>
            <a:off x="914400" y="4206875"/>
            <a:ext cx="882650" cy="863600"/>
          </a:xfrm>
          <a:custGeom>
            <a:avLst/>
            <a:gdLst>
              <a:gd name="T0" fmla="*/ 0 w 556"/>
              <a:gd name="T1" fmla="*/ 863600 h 544"/>
              <a:gd name="T2" fmla="*/ 882650 w 556"/>
              <a:gd name="T3" fmla="*/ 0 h 544"/>
              <a:gd name="T4" fmla="*/ 0 60000 65536"/>
              <a:gd name="T5" fmla="*/ 0 60000 65536"/>
              <a:gd name="T6" fmla="*/ 0 w 556"/>
              <a:gd name="T7" fmla="*/ 0 h 544"/>
              <a:gd name="T8" fmla="*/ 556 w 556"/>
              <a:gd name="T9" fmla="*/ 544 h 5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6" h="544">
                <a:moveTo>
                  <a:pt x="0" y="544"/>
                </a:moveTo>
                <a:lnTo>
                  <a:pt x="556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 type="oval" w="sm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 rot="735661">
            <a:off x="381000" y="1219200"/>
            <a:ext cx="4267200" cy="2139950"/>
            <a:chOff x="816" y="2262"/>
            <a:chExt cx="3048" cy="1452"/>
          </a:xfrm>
        </p:grpSpPr>
        <p:sp>
          <p:nvSpPr>
            <p:cNvPr id="1048" name="Freeform 55"/>
            <p:cNvSpPr>
              <a:spLocks/>
            </p:cNvSpPr>
            <p:nvPr/>
          </p:nvSpPr>
          <p:spPr bwMode="auto">
            <a:xfrm>
              <a:off x="816" y="2264"/>
              <a:ext cx="3040" cy="1432"/>
            </a:xfrm>
            <a:custGeom>
              <a:avLst/>
              <a:gdLst>
                <a:gd name="T0" fmla="*/ 576 w 3040"/>
                <a:gd name="T1" fmla="*/ 472 h 1432"/>
                <a:gd name="T2" fmla="*/ 3040 w 3040"/>
                <a:gd name="T3" fmla="*/ 0 h 1432"/>
                <a:gd name="T4" fmla="*/ 2400 w 3040"/>
                <a:gd name="T5" fmla="*/ 1000 h 1432"/>
                <a:gd name="T6" fmla="*/ 0 w 3040"/>
                <a:gd name="T7" fmla="*/ 1432 h 1432"/>
                <a:gd name="T8" fmla="*/ 576 w 3040"/>
                <a:gd name="T9" fmla="*/ 472 h 1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0"/>
                <a:gd name="T16" fmla="*/ 0 h 1432"/>
                <a:gd name="T17" fmla="*/ 3040 w 3040"/>
                <a:gd name="T18" fmla="*/ 1432 h 1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0" h="1432">
                  <a:moveTo>
                    <a:pt x="576" y="472"/>
                  </a:moveTo>
                  <a:lnTo>
                    <a:pt x="3040" y="0"/>
                  </a:lnTo>
                  <a:lnTo>
                    <a:pt x="2400" y="1000"/>
                  </a:lnTo>
                  <a:lnTo>
                    <a:pt x="0" y="1432"/>
                  </a:lnTo>
                  <a:lnTo>
                    <a:pt x="576" y="472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40999"/>
                  </a:schemeClr>
                </a:gs>
                <a:gs pos="100000">
                  <a:srgbClr val="FF6699">
                    <a:alpha val="43999"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56"/>
            <p:cNvSpPr>
              <a:spLocks/>
            </p:cNvSpPr>
            <p:nvPr/>
          </p:nvSpPr>
          <p:spPr bwMode="auto">
            <a:xfrm>
              <a:off x="816" y="2262"/>
              <a:ext cx="3048" cy="1452"/>
            </a:xfrm>
            <a:custGeom>
              <a:avLst/>
              <a:gdLst>
                <a:gd name="T0" fmla="*/ 0 w 3048"/>
                <a:gd name="T1" fmla="*/ 1434 h 1452"/>
                <a:gd name="T2" fmla="*/ 45 w 3048"/>
                <a:gd name="T3" fmla="*/ 1452 h 1452"/>
                <a:gd name="T4" fmla="*/ 2430 w 3048"/>
                <a:gd name="T5" fmla="*/ 1026 h 1452"/>
                <a:gd name="T6" fmla="*/ 2418 w 3048"/>
                <a:gd name="T7" fmla="*/ 1032 h 1452"/>
                <a:gd name="T8" fmla="*/ 3048 w 3048"/>
                <a:gd name="T9" fmla="*/ 36 h 1452"/>
                <a:gd name="T10" fmla="*/ 3042 w 3048"/>
                <a:gd name="T11" fmla="*/ 0 h 1452"/>
                <a:gd name="T12" fmla="*/ 2400 w 3048"/>
                <a:gd name="T13" fmla="*/ 996 h 1452"/>
                <a:gd name="T14" fmla="*/ 0 w 3048"/>
                <a:gd name="T15" fmla="*/ 1434 h 14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48"/>
                <a:gd name="T25" fmla="*/ 0 h 1452"/>
                <a:gd name="T26" fmla="*/ 3048 w 3048"/>
                <a:gd name="T27" fmla="*/ 1452 h 14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48" h="1452">
                  <a:moveTo>
                    <a:pt x="0" y="1434"/>
                  </a:moveTo>
                  <a:lnTo>
                    <a:pt x="45" y="1452"/>
                  </a:lnTo>
                  <a:lnTo>
                    <a:pt x="2430" y="1026"/>
                  </a:lnTo>
                  <a:lnTo>
                    <a:pt x="2418" y="1032"/>
                  </a:lnTo>
                  <a:lnTo>
                    <a:pt x="3048" y="36"/>
                  </a:lnTo>
                  <a:lnTo>
                    <a:pt x="3042" y="0"/>
                  </a:lnTo>
                  <a:lnTo>
                    <a:pt x="2400" y="996"/>
                  </a:lnTo>
                  <a:lnTo>
                    <a:pt x="0" y="14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669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66"/>
              <p:cNvSpPr txBox="1">
                <a:spLocks noChangeArrowheads="1"/>
              </p:cNvSpPr>
              <p:nvPr/>
            </p:nvSpPr>
            <p:spPr bwMode="auto">
              <a:xfrm>
                <a:off x="381000" y="351407"/>
                <a:ext cx="8153400" cy="878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24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На рисунке изображен параллелепипед. </a:t>
                </a: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Являются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ли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sz="2400" i="1" dirty="0" smtClean="0"/>
                          <m:t>А</m:t>
                        </m:r>
                        <m:r>
                          <m:rPr>
                            <m:nor/>
                          </m:rPr>
                          <a:rPr lang="ru-RU" sz="2400" i="1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ru-RU" sz="2400" i="1" dirty="0" smtClean="0"/>
                          <m:t>С</m:t>
                        </m:r>
                        <m:r>
                          <m:rPr>
                            <m:nor/>
                          </m:rPr>
                          <a:rPr lang="ru-RU" sz="2400" i="1" baseline="-25000" dirty="0" smtClean="0"/>
                          <m:t>1</m:t>
                        </m:r>
                      </m:e>
                    </m:acc>
                  </m:oMath>
                </a14:m>
                <a:r>
                  <a:rPr lang="ru-RU" sz="24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 dirty="0" smtClean="0"/>
                          <m:t>D</m:t>
                        </m:r>
                        <m:r>
                          <m:rPr>
                            <m:nor/>
                          </m:rPr>
                          <a:rPr lang="en-US" sz="2400" i="1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400" i="1" dirty="0" smtClean="0"/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компланарными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7" name="Text 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51407"/>
                <a:ext cx="8153400" cy="878189"/>
              </a:xfrm>
              <a:prstGeom prst="rect">
                <a:avLst/>
              </a:prstGeom>
              <a:blipFill rotWithShape="1">
                <a:blip r:embed="rId6"/>
                <a:stretch>
                  <a:fillRect l="-1197" t="-4861" b="-152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0"/>
              <p:cNvSpPr txBox="1">
                <a:spLocks noChangeArrowheads="1"/>
              </p:cNvSpPr>
              <p:nvPr/>
            </p:nvSpPr>
            <p:spPr bwMode="auto">
              <a:xfrm>
                <a:off x="4662586" y="2393936"/>
                <a:ext cx="4256683" cy="1878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𝐴</m:t>
                        </m:r>
                        <m:r>
                          <a:rPr lang="en-US" sz="2400" b="0" i="1" baseline="-25000" dirty="0" smtClean="0">
                            <a:latin typeface="Cambria Math"/>
                          </a:rPr>
                          <m:t>1</m:t>
                        </m:r>
                        <m:r>
                          <a:rPr lang="en-US" sz="2400" i="1" dirty="0">
                            <a:latin typeface="Cambria Math"/>
                          </a:rPr>
                          <m:t>𝐷</m:t>
                        </m:r>
                        <m:r>
                          <a:rPr lang="en-US" sz="2400" i="1" baseline="-25000" dirty="0">
                            <a:latin typeface="Cambria Math"/>
                          </a:rPr>
                          <m:t>1</m:t>
                        </m:r>
                      </m:e>
                    </m:acc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 dirty="0" smtClean="0">
                            <a:latin typeface="Arial" pitchFamily="34" charset="0"/>
                            <a:cs typeface="Arial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baseline="-25000" dirty="0" smtClean="0">
                            <a:latin typeface="Arial" pitchFamily="34" charset="0"/>
                            <a:cs typeface="Arial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i="1" dirty="0" smtClean="0">
                            <a:latin typeface="Arial" pitchFamily="34" charset="0"/>
                            <a:cs typeface="Arial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400" baseline="-25000" dirty="0" smtClean="0">
                            <a:latin typeface="Arial" pitchFamily="34" charset="0"/>
                            <a:cs typeface="Arial" pitchFamily="34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лежат в плоскости </a:t>
                </a:r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(A</a:t>
                </a:r>
                <a:r>
                  <a:rPr lang="ru-RU" sz="2400" i="1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2400" i="1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ru-RU" sz="2400" i="1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). </a:t>
                </a:r>
                <a:endParaRPr lang="ru-RU" sz="2400" i="1" dirty="0">
                  <a:latin typeface="Arial" pitchFamily="34" charset="0"/>
                  <a:cs typeface="Arial" pitchFamily="34" charset="0"/>
                </a:endParaRPr>
              </a:p>
              <a:p>
                <a:endParaRPr lang="ru-RU" sz="12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 dirty="0" smtClean="0">
                            <a:latin typeface="Arial" pitchFamily="34" charset="0"/>
                            <a:cs typeface="Arial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ru-RU" sz="2400" baseline="-25000" dirty="0" smtClean="0">
                            <a:latin typeface="Arial" pitchFamily="34" charset="0"/>
                            <a:cs typeface="Arial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2400" i="1" dirty="0" smtClean="0">
                            <a:latin typeface="Arial" pitchFamily="34" charset="0"/>
                            <a:cs typeface="Arial" pitchFamily="34" charset="0"/>
                          </a:rPr>
                          <m:t>В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не лежит в этой плоскости.</a:t>
                </a:r>
              </a:p>
            </p:txBody>
          </p:sp>
        </mc:Choice>
        <mc:Fallback xmlns="">
          <p:sp>
            <p:nvSpPr>
              <p:cNvPr id="48" name="Text 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2586" y="2393936"/>
                <a:ext cx="4256683" cy="1878015"/>
              </a:xfrm>
              <a:prstGeom prst="rect">
                <a:avLst/>
              </a:prstGeom>
              <a:blipFill rotWithShape="1">
                <a:blip r:embed="rId7"/>
                <a:stretch>
                  <a:fillRect l="-2292" r="-716" b="-68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4098751" y="4948238"/>
                <a:ext cx="4681470" cy="878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Ответ: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sz="2400" i="1" dirty="0" smtClean="0"/>
                          <m:t>А</m:t>
                        </m:r>
                        <m:r>
                          <m:rPr>
                            <m:nor/>
                          </m:rPr>
                          <a:rPr lang="ru-RU" sz="2400" i="1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ru-RU" sz="2400" i="1" dirty="0" smtClean="0"/>
                          <m:t>С</m:t>
                        </m:r>
                        <m:r>
                          <m:rPr>
                            <m:nor/>
                          </m:rPr>
                          <a:rPr lang="ru-RU" sz="2400" i="1" baseline="-25000" dirty="0" smtClean="0"/>
                          <m:t>1</m:t>
                        </m:r>
                      </m:e>
                    </m:acc>
                  </m:oMath>
                </a14:m>
                <a:r>
                  <a:rPr lang="ru-RU" sz="24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 dirty="0" smtClean="0"/>
                          <m:t>D</m:t>
                        </m:r>
                        <m:r>
                          <m:rPr>
                            <m:nor/>
                          </m:rPr>
                          <a:rPr lang="en-US" sz="2400" i="1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400" i="1" dirty="0" smtClean="0"/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не являются компланарными</a:t>
                </a: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751" y="4948238"/>
                <a:ext cx="4681470" cy="878189"/>
              </a:xfrm>
              <a:prstGeom prst="rect">
                <a:avLst/>
              </a:prstGeom>
              <a:blipFill rotWithShape="1">
                <a:blip r:embed="rId8"/>
                <a:stretch>
                  <a:fillRect l="-1953" b="-15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6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017 -0.3481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42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82" grpId="0" animBg="1"/>
      <p:bldP spid="642082" grpId="1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143000" y="2514600"/>
            <a:ext cx="3200400" cy="3263900"/>
            <a:chOff x="720" y="1824"/>
            <a:chExt cx="2016" cy="2056"/>
          </a:xfrm>
        </p:grpSpPr>
        <p:sp>
          <p:nvSpPr>
            <p:cNvPr id="12321" name="Freeform 41"/>
            <p:cNvSpPr>
              <a:spLocks/>
            </p:cNvSpPr>
            <p:nvPr/>
          </p:nvSpPr>
          <p:spPr bwMode="auto">
            <a:xfrm>
              <a:off x="720" y="1832"/>
              <a:ext cx="2016" cy="2008"/>
            </a:xfrm>
            <a:custGeom>
              <a:avLst/>
              <a:gdLst>
                <a:gd name="T0" fmla="*/ 2016 w 2016"/>
                <a:gd name="T1" fmla="*/ 1480 h 2008"/>
                <a:gd name="T2" fmla="*/ 544 w 2016"/>
                <a:gd name="T3" fmla="*/ 0 h 2008"/>
                <a:gd name="T4" fmla="*/ 0 w 2016"/>
                <a:gd name="T5" fmla="*/ 568 h 2008"/>
                <a:gd name="T6" fmla="*/ 1488 w 2016"/>
                <a:gd name="T7" fmla="*/ 2008 h 2008"/>
                <a:gd name="T8" fmla="*/ 2016 w 2016"/>
                <a:gd name="T9" fmla="*/ 1480 h 2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6"/>
                <a:gd name="T16" fmla="*/ 0 h 2008"/>
                <a:gd name="T17" fmla="*/ 2016 w 2016"/>
                <a:gd name="T18" fmla="*/ 2008 h 2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6" h="2008">
                  <a:moveTo>
                    <a:pt x="2016" y="1480"/>
                  </a:moveTo>
                  <a:lnTo>
                    <a:pt x="544" y="0"/>
                  </a:lnTo>
                  <a:lnTo>
                    <a:pt x="0" y="568"/>
                  </a:lnTo>
                  <a:lnTo>
                    <a:pt x="1488" y="2008"/>
                  </a:lnTo>
                  <a:lnTo>
                    <a:pt x="2016" y="1480"/>
                  </a:lnTo>
                  <a:close/>
                </a:path>
              </a:pathLst>
            </a:custGeom>
            <a:solidFill>
              <a:srgbClr val="FFFF00">
                <a:alpha val="47058"/>
              </a:srgbClr>
            </a:solidFill>
            <a:ln w="9525">
              <a:noFill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Line 42"/>
            <p:cNvSpPr>
              <a:spLocks noChangeShapeType="1"/>
            </p:cNvSpPr>
            <p:nvPr/>
          </p:nvSpPr>
          <p:spPr bwMode="auto">
            <a:xfrm>
              <a:off x="1248" y="1824"/>
              <a:ext cx="1488" cy="14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3" name="Freeform 43"/>
            <p:cNvSpPr>
              <a:spLocks/>
            </p:cNvSpPr>
            <p:nvPr/>
          </p:nvSpPr>
          <p:spPr bwMode="auto">
            <a:xfrm>
              <a:off x="720" y="2400"/>
              <a:ext cx="1488" cy="1480"/>
            </a:xfrm>
            <a:custGeom>
              <a:avLst/>
              <a:gdLst>
                <a:gd name="T0" fmla="*/ 0 w 1488"/>
                <a:gd name="T1" fmla="*/ 0 h 1480"/>
                <a:gd name="T2" fmla="*/ 1488 w 1488"/>
                <a:gd name="T3" fmla="*/ 1480 h 1480"/>
                <a:gd name="T4" fmla="*/ 0 60000 65536"/>
                <a:gd name="T5" fmla="*/ 0 60000 65536"/>
                <a:gd name="T6" fmla="*/ 0 w 1488"/>
                <a:gd name="T7" fmla="*/ 0 h 1480"/>
                <a:gd name="T8" fmla="*/ 1488 w 1488"/>
                <a:gd name="T9" fmla="*/ 1480 h 14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88" h="1480">
                  <a:moveTo>
                    <a:pt x="0" y="0"/>
                  </a:moveTo>
                  <a:lnTo>
                    <a:pt x="1488" y="148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1143000" y="2544763"/>
            <a:ext cx="3200400" cy="3217862"/>
          </a:xfrm>
          <a:prstGeom prst="cube">
            <a:avLst>
              <a:gd name="adj" fmla="val 26963"/>
            </a:avLst>
          </a:prstGeom>
          <a:gradFill rotWithShape="1">
            <a:gsLst>
              <a:gs pos="0">
                <a:schemeClr val="bg1">
                  <a:alpha val="32999"/>
                </a:schemeClr>
              </a:gs>
              <a:gs pos="100000">
                <a:srgbClr val="00FF00">
                  <a:alpha val="21001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Freeform 3"/>
          <p:cNvSpPr>
            <a:spLocks/>
          </p:cNvSpPr>
          <p:nvPr/>
        </p:nvSpPr>
        <p:spPr bwMode="auto">
          <a:xfrm>
            <a:off x="1993900" y="2552700"/>
            <a:ext cx="1473200" cy="3200400"/>
          </a:xfrm>
          <a:custGeom>
            <a:avLst/>
            <a:gdLst>
              <a:gd name="T0" fmla="*/ 0 w 928"/>
              <a:gd name="T1" fmla="*/ 0 h 2016"/>
              <a:gd name="T2" fmla="*/ 1473200 w 928"/>
              <a:gd name="T3" fmla="*/ 3200400 h 2016"/>
              <a:gd name="T4" fmla="*/ 0 60000 65536"/>
              <a:gd name="T5" fmla="*/ 0 60000 65536"/>
              <a:gd name="T6" fmla="*/ 0 w 928"/>
              <a:gd name="T7" fmla="*/ 0 h 2016"/>
              <a:gd name="T8" fmla="*/ 928 w 928"/>
              <a:gd name="T9" fmla="*/ 2016 h 20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8" h="2016">
                <a:moveTo>
                  <a:pt x="0" y="0"/>
                </a:moveTo>
                <a:lnTo>
                  <a:pt x="928" y="201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Freeform 4"/>
          <p:cNvSpPr>
            <a:spLocks/>
          </p:cNvSpPr>
          <p:nvPr/>
        </p:nvSpPr>
        <p:spPr bwMode="auto">
          <a:xfrm>
            <a:off x="2006600" y="2540000"/>
            <a:ext cx="1473200" cy="3238500"/>
          </a:xfrm>
          <a:custGeom>
            <a:avLst/>
            <a:gdLst>
              <a:gd name="T0" fmla="*/ 0 w 928"/>
              <a:gd name="T1" fmla="*/ 0 h 2040"/>
              <a:gd name="T2" fmla="*/ 1473200 w 928"/>
              <a:gd name="T3" fmla="*/ 3238500 h 2040"/>
              <a:gd name="T4" fmla="*/ 0 60000 65536"/>
              <a:gd name="T5" fmla="*/ 0 60000 65536"/>
              <a:gd name="T6" fmla="*/ 0 w 928"/>
              <a:gd name="T7" fmla="*/ 0 h 2040"/>
              <a:gd name="T8" fmla="*/ 928 w 928"/>
              <a:gd name="T9" fmla="*/ 2040 h 20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8" h="2040">
                <a:moveTo>
                  <a:pt x="0" y="0"/>
                </a:moveTo>
                <a:lnTo>
                  <a:pt x="928" y="2040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 type="oval" w="sm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Freeform 5"/>
          <p:cNvSpPr>
            <a:spLocks/>
          </p:cNvSpPr>
          <p:nvPr/>
        </p:nvSpPr>
        <p:spPr bwMode="auto">
          <a:xfrm>
            <a:off x="2019300" y="2544763"/>
            <a:ext cx="1588" cy="2344737"/>
          </a:xfrm>
          <a:custGeom>
            <a:avLst/>
            <a:gdLst>
              <a:gd name="T0" fmla="*/ 1588 w 1"/>
              <a:gd name="T1" fmla="*/ 0 h 1477"/>
              <a:gd name="T2" fmla="*/ 0 w 1"/>
              <a:gd name="T3" fmla="*/ 2344737 h 1477"/>
              <a:gd name="T4" fmla="*/ 0 60000 65536"/>
              <a:gd name="T5" fmla="*/ 0 60000 65536"/>
              <a:gd name="T6" fmla="*/ 0 w 1"/>
              <a:gd name="T7" fmla="*/ 0 h 1477"/>
              <a:gd name="T8" fmla="*/ 1 w 1"/>
              <a:gd name="T9" fmla="*/ 1477 h 14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477">
                <a:moveTo>
                  <a:pt x="1" y="0"/>
                </a:moveTo>
                <a:lnTo>
                  <a:pt x="0" y="1477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Freeform 6"/>
          <p:cNvSpPr>
            <a:spLocks/>
          </p:cNvSpPr>
          <p:nvPr/>
        </p:nvSpPr>
        <p:spPr bwMode="auto">
          <a:xfrm>
            <a:off x="2019300" y="4889500"/>
            <a:ext cx="2336800" cy="1588"/>
          </a:xfrm>
          <a:custGeom>
            <a:avLst/>
            <a:gdLst>
              <a:gd name="T0" fmla="*/ 2336800 w 1472"/>
              <a:gd name="T1" fmla="*/ 0 h 1"/>
              <a:gd name="T2" fmla="*/ 0 w 1472"/>
              <a:gd name="T3" fmla="*/ 0 h 1"/>
              <a:gd name="T4" fmla="*/ 0 60000 65536"/>
              <a:gd name="T5" fmla="*/ 0 60000 65536"/>
              <a:gd name="T6" fmla="*/ 0 w 1472"/>
              <a:gd name="T7" fmla="*/ 0 h 1"/>
              <a:gd name="T8" fmla="*/ 1472 w 147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72" h="1">
                <a:moveTo>
                  <a:pt x="1472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0007" name="Text Box 7"/>
          <p:cNvSpPr txBox="1">
            <a:spLocks noChangeArrowheads="1"/>
          </p:cNvSpPr>
          <p:nvPr/>
        </p:nvSpPr>
        <p:spPr bwMode="auto">
          <a:xfrm>
            <a:off x="685800" y="5634038"/>
            <a:ext cx="60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0008" name="Text Box 8"/>
          <p:cNvSpPr txBox="1">
            <a:spLocks noChangeArrowheads="1"/>
          </p:cNvSpPr>
          <p:nvPr/>
        </p:nvSpPr>
        <p:spPr bwMode="auto">
          <a:xfrm>
            <a:off x="3200400" y="5768975"/>
            <a:ext cx="60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0009" name="Text Box 9"/>
          <p:cNvSpPr txBox="1">
            <a:spLocks noChangeArrowheads="1"/>
          </p:cNvSpPr>
          <p:nvPr/>
        </p:nvSpPr>
        <p:spPr bwMode="auto">
          <a:xfrm>
            <a:off x="4191000" y="4895850"/>
            <a:ext cx="60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0010" name="Text Box 10"/>
          <p:cNvSpPr txBox="1">
            <a:spLocks noChangeArrowheads="1"/>
          </p:cNvSpPr>
          <p:nvPr/>
        </p:nvSpPr>
        <p:spPr bwMode="auto">
          <a:xfrm>
            <a:off x="609600" y="3016250"/>
            <a:ext cx="60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400" b="1" i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0011" name="Text Box 11"/>
          <p:cNvSpPr txBox="1">
            <a:spLocks noChangeArrowheads="1"/>
          </p:cNvSpPr>
          <p:nvPr/>
        </p:nvSpPr>
        <p:spPr bwMode="auto">
          <a:xfrm>
            <a:off x="3359150" y="3216275"/>
            <a:ext cx="6032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2400" b="1" i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0012" name="Text Box 12"/>
          <p:cNvSpPr txBox="1">
            <a:spLocks noChangeArrowheads="1"/>
          </p:cNvSpPr>
          <p:nvPr/>
        </p:nvSpPr>
        <p:spPr bwMode="auto">
          <a:xfrm>
            <a:off x="4343400" y="2276475"/>
            <a:ext cx="60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2400" b="1" i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0013" name="Text Box 13"/>
          <p:cNvSpPr txBox="1">
            <a:spLocks noChangeArrowheads="1"/>
          </p:cNvSpPr>
          <p:nvPr/>
        </p:nvSpPr>
        <p:spPr bwMode="auto">
          <a:xfrm>
            <a:off x="1524000" y="2209800"/>
            <a:ext cx="60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400" b="1" i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04" name="Freeform 23"/>
          <p:cNvSpPr>
            <a:spLocks/>
          </p:cNvSpPr>
          <p:nvPr/>
        </p:nvSpPr>
        <p:spPr bwMode="auto">
          <a:xfrm>
            <a:off x="1155700" y="4889500"/>
            <a:ext cx="863600" cy="863600"/>
          </a:xfrm>
          <a:custGeom>
            <a:avLst/>
            <a:gdLst>
              <a:gd name="T0" fmla="*/ 863600 w 544"/>
              <a:gd name="T1" fmla="*/ 0 h 544"/>
              <a:gd name="T2" fmla="*/ 0 w 544"/>
              <a:gd name="T3" fmla="*/ 863600 h 544"/>
              <a:gd name="T4" fmla="*/ 0 60000 65536"/>
              <a:gd name="T5" fmla="*/ 0 60000 65536"/>
              <a:gd name="T6" fmla="*/ 0 w 544"/>
              <a:gd name="T7" fmla="*/ 0 h 544"/>
              <a:gd name="T8" fmla="*/ 544 w 544"/>
              <a:gd name="T9" fmla="*/ 544 h 5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4" h="544">
                <a:moveTo>
                  <a:pt x="544" y="0"/>
                </a:moveTo>
                <a:lnTo>
                  <a:pt x="0" y="54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0024" name="Text Box 24"/>
          <p:cNvSpPr txBox="1">
            <a:spLocks noChangeArrowheads="1"/>
          </p:cNvSpPr>
          <p:nvPr/>
        </p:nvSpPr>
        <p:spPr bwMode="auto">
          <a:xfrm>
            <a:off x="1530350" y="4495800"/>
            <a:ext cx="60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06" name="Freeform 33"/>
          <p:cNvSpPr>
            <a:spLocks/>
          </p:cNvSpPr>
          <p:nvPr/>
        </p:nvSpPr>
        <p:spPr bwMode="auto">
          <a:xfrm>
            <a:off x="1143000" y="4892675"/>
            <a:ext cx="882650" cy="863600"/>
          </a:xfrm>
          <a:custGeom>
            <a:avLst/>
            <a:gdLst>
              <a:gd name="T0" fmla="*/ 0 w 556"/>
              <a:gd name="T1" fmla="*/ 863600 h 544"/>
              <a:gd name="T2" fmla="*/ 882650 w 556"/>
              <a:gd name="T3" fmla="*/ 0 h 544"/>
              <a:gd name="T4" fmla="*/ 0 60000 65536"/>
              <a:gd name="T5" fmla="*/ 0 60000 65536"/>
              <a:gd name="T6" fmla="*/ 0 w 556"/>
              <a:gd name="T7" fmla="*/ 0 h 544"/>
              <a:gd name="T8" fmla="*/ 556 w 556"/>
              <a:gd name="T9" fmla="*/ 544 h 5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6" h="544">
                <a:moveTo>
                  <a:pt x="0" y="544"/>
                </a:moveTo>
                <a:lnTo>
                  <a:pt x="556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 type="oval" w="sm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640040" name="Freeform 40"/>
          <p:cNvSpPr>
            <a:spLocks/>
          </p:cNvSpPr>
          <p:nvPr/>
        </p:nvSpPr>
        <p:spPr bwMode="auto">
          <a:xfrm>
            <a:off x="1206500" y="4892675"/>
            <a:ext cx="838200" cy="822325"/>
          </a:xfrm>
          <a:custGeom>
            <a:avLst/>
            <a:gdLst>
              <a:gd name="T0" fmla="*/ 0 w 528"/>
              <a:gd name="T1" fmla="*/ 822325 h 518"/>
              <a:gd name="T2" fmla="*/ 838200 w 528"/>
              <a:gd name="T3" fmla="*/ 0 h 518"/>
              <a:gd name="T4" fmla="*/ 0 60000 65536"/>
              <a:gd name="T5" fmla="*/ 0 60000 65536"/>
              <a:gd name="T6" fmla="*/ 0 w 528"/>
              <a:gd name="T7" fmla="*/ 0 h 518"/>
              <a:gd name="T8" fmla="*/ 528 w 528"/>
              <a:gd name="T9" fmla="*/ 518 h 5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8" h="518">
                <a:moveTo>
                  <a:pt x="0" y="518"/>
                </a:moveTo>
                <a:lnTo>
                  <a:pt x="528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oval" w="sm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66"/>
              <p:cNvSpPr txBox="1">
                <a:spLocks noChangeArrowheads="1"/>
              </p:cNvSpPr>
              <p:nvPr/>
            </p:nvSpPr>
            <p:spPr bwMode="auto">
              <a:xfrm>
                <a:off x="382365" y="306984"/>
                <a:ext cx="8294091" cy="878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Пример 4.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На рисунке изображен параллелепипед. </a:t>
                </a: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Являются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ли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 dirty="0" smtClean="0"/>
                          <m:t>D</m:t>
                        </m:r>
                        <m:r>
                          <m:rPr>
                            <m:nor/>
                          </m:rPr>
                          <a:rPr lang="en-US" sz="2400" i="1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400" i="1" dirty="0" smtClean="0"/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компланарными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7" name="Text 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365" y="306984"/>
                <a:ext cx="8294091" cy="878189"/>
              </a:xfrm>
              <a:prstGeom prst="rect">
                <a:avLst/>
              </a:prstGeom>
              <a:blipFill rotWithShape="1">
                <a:blip r:embed="rId3"/>
                <a:stretch>
                  <a:fillRect l="-1176" t="-4861" b="-152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угольник 37"/>
          <p:cNvSpPr/>
          <p:nvPr/>
        </p:nvSpPr>
        <p:spPr>
          <a:xfrm>
            <a:off x="4529410" y="5582076"/>
            <a:ext cx="4214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Являются. Любые два вектора компланарны.</a:t>
            </a:r>
          </a:p>
        </p:txBody>
      </p:sp>
    </p:spTree>
    <p:extLst>
      <p:ext uri="{BB962C8B-B14F-4D97-AF65-F5344CB8AC3E}">
        <p14:creationId xmlns:p14="http://schemas.microsoft.com/office/powerpoint/2010/main" val="14768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C 0.03507 -0.00232 0.04843 -0.00139 0.07777 -0.00741 C 0.08871 -0.00973 0.09739 -0.01482 0.10833 -0.01482 L 0.25 0.0037 " pathEditMode="relative" rAng="0" ptsTypes="ffAA">
                                      <p:cBhvr>
                                        <p:cTn id="9" dur="1000" fill="hold"/>
                                        <p:tgtEl>
                                          <p:spTgt spid="640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40" grpId="0" animBg="1"/>
      <p:bldP spid="640040" grpId="1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Разложение вектора по двум неколлинеарным векторам</a:t>
            </a:r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699" y="3370137"/>
            <a:ext cx="8229600" cy="171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Мы уже умеем раскладывать вектор по двум данным неколлинеарным векторам (9 класс, предыдущие уроки 10 класса). Это умение понадобиться нам и при изучении признака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компланарности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векторов.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2"/>
              <p:cNvSpPr txBox="1">
                <a:spLocks/>
              </p:cNvSpPr>
              <p:nvPr/>
            </p:nvSpPr>
            <p:spPr>
              <a:xfrm>
                <a:off x="470967" y="1556792"/>
                <a:ext cx="8229600" cy="15841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sz="3400" dirty="0" smtClean="0">
                    <a:latin typeface="Arial" pitchFamily="34" charset="0"/>
                    <a:cs typeface="Arial" pitchFamily="34" charset="0"/>
                  </a:rPr>
                  <a:t>Разложить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400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400" b="0" i="1" smtClean="0">
                            <a:latin typeface="Cambria Math"/>
                            <a:cs typeface="Arial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ru-RU" sz="3400" dirty="0" smtClean="0">
                    <a:latin typeface="Arial" pitchFamily="34" charset="0"/>
                    <a:cs typeface="Arial" pitchFamily="34" charset="0"/>
                  </a:rPr>
                  <a:t> по неколлинеарным векторам</a:t>
                </a:r>
                <a:r>
                  <a:rPr lang="en-US" sz="3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400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400" b="0" i="1" smtClean="0"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400" dirty="0" smtClean="0">
                    <a:latin typeface="Arial" pitchFamily="34" charset="0"/>
                    <a:cs typeface="Arial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400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400" b="0" i="1" smtClean="0">
                            <a:latin typeface="Cambria Math"/>
                            <a:cs typeface="Arial" pitchFamily="34" charset="0"/>
                          </a:rPr>
                          <m:t>𝑏</m:t>
                        </m:r>
                      </m:e>
                    </m:acc>
                    <m:r>
                      <a:rPr lang="ru-RU" sz="3400" b="0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dirty="0" smtClean="0"/>
                  <a:t>–</a:t>
                </a:r>
                <a:r>
                  <a:rPr lang="ru-RU" sz="3400" dirty="0" smtClean="0">
                    <a:latin typeface="Arial" pitchFamily="34" charset="0"/>
                    <a:cs typeface="Arial" pitchFamily="34" charset="0"/>
                  </a:rPr>
                  <a:t> это значит,</a:t>
                </a:r>
                <a:r>
                  <a:rPr lang="en-US" sz="3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400" dirty="0" smtClean="0">
                    <a:latin typeface="Arial" pitchFamily="34" charset="0"/>
                    <a:cs typeface="Arial" pitchFamily="34" charset="0"/>
                  </a:rPr>
                  <a:t>представить его в виде: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100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4100" b="0" i="1" smtClean="0">
                              <a:latin typeface="Cambria Math"/>
                              <a:cs typeface="Arial" pitchFamily="34" charset="0"/>
                            </a:rPr>
                            <m:t>𝑝</m:t>
                          </m:r>
                        </m:e>
                      </m:acc>
                      <m:r>
                        <a:rPr lang="en-US" sz="41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4100" b="0" i="1" smtClean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en-US" sz="4100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41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41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sz="4100" b="0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4100" b="0" i="1" smtClean="0">
                          <a:latin typeface="Cambria Math"/>
                          <a:cs typeface="Arial" pitchFamily="34" charset="0"/>
                        </a:rPr>
                        <m:t>𝑦</m:t>
                      </m:r>
                      <m:r>
                        <a:rPr lang="en-US" sz="4100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41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41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sz="41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67" y="1556792"/>
                <a:ext cx="8229600" cy="1584176"/>
              </a:xfrm>
              <a:prstGeom prst="rect">
                <a:avLst/>
              </a:prstGeom>
              <a:blipFill rotWithShape="1">
                <a:blip r:embed="rId3"/>
                <a:stretch>
                  <a:fillRect l="-1259" t="-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 descr="C:\Documents and Settings\Admin\Мои документы\Мои рисунки\Копия Рисунок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95196"/>
            <a:ext cx="2067000" cy="256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Признак </a:t>
            </a:r>
            <a:r>
              <a:rPr lang="ru-RU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компланарности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трёх векторов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42392" y="1600200"/>
                <a:ext cx="7859216" cy="24768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Если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можно представить в виде</a:t>
                </a:r>
              </a:p>
              <a:p>
                <a:pPr marL="0" indent="0" algn="ctr">
                  <a:buNone/>
                </a:pP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</m:acc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ru-RU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dirty="0" smtClean="0"/>
                  <a:t>где </a:t>
                </a:r>
                <a:r>
                  <a:rPr lang="en-US" i="1" dirty="0" smtClean="0"/>
                  <a:t>x</a:t>
                </a:r>
                <a:r>
                  <a:rPr lang="ru-RU" dirty="0" smtClean="0"/>
                  <a:t> и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 </a:t>
                </a:r>
                <a:r>
                  <a:rPr lang="ru-RU" dirty="0" smtClean="0"/>
                  <a:t>– некоторые числа, то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dirty="0" smtClean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ru-RU" dirty="0" smtClean="0"/>
                  <a:t>  компланарны.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392" y="1600200"/>
                <a:ext cx="7859216" cy="2476872"/>
              </a:xfrm>
              <a:blipFill rotWithShape="1">
                <a:blip r:embed="rId3"/>
                <a:stretch>
                  <a:fillRect l="-1938" t="-2956" b="-54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95536" y="1585938"/>
            <a:ext cx="8136904" cy="24911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Documents and Settings\Admin\Мои документы\Мои рисунки\Копия Рисунок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27354"/>
            <a:ext cx="2283024" cy="283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828</Words>
  <Application>Microsoft Office PowerPoint</Application>
  <PresentationFormat>Экран (4:3)</PresentationFormat>
  <Paragraphs>117</Paragraphs>
  <Slides>15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Формула</vt:lpstr>
      <vt:lpstr>Глава IV. Векторы в пространстве  §3. Компланарные векторы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Разложение вектора по двум неколлинеарным векторам</vt:lpstr>
      <vt:lpstr>Признак компланарности трёх векторов</vt:lpstr>
      <vt:lpstr>Презентация PowerPoint</vt:lpstr>
      <vt:lpstr>Презентация PowerPoint</vt:lpstr>
      <vt:lpstr>Презентация PowerPoint</vt:lpstr>
      <vt:lpstr>Правило параллелепипеда</vt:lpstr>
      <vt:lpstr>Разложение вектора по трём некомпланарным векторам</vt:lpstr>
      <vt:lpstr>Ещё одно разложение,  которое полезно знать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IV. Векторы в пространстве  §3. Компланарные векторы</dc:title>
  <dc:creator>Догадова</dc:creator>
  <cp:lastModifiedBy>Догадова</cp:lastModifiedBy>
  <cp:revision>31</cp:revision>
  <dcterms:created xsi:type="dcterms:W3CDTF">2020-05-10T13:34:58Z</dcterms:created>
  <dcterms:modified xsi:type="dcterms:W3CDTF">2020-05-11T11:21:07Z</dcterms:modified>
</cp:coreProperties>
</file>