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77" r:id="rId4"/>
    <p:sldId id="280" r:id="rId5"/>
    <p:sldId id="262" r:id="rId6"/>
    <p:sldId id="282" r:id="rId7"/>
    <p:sldId id="281" r:id="rId8"/>
    <p:sldId id="287" r:id="rId9"/>
    <p:sldId id="288" r:id="rId10"/>
    <p:sldId id="289" r:id="rId11"/>
    <p:sldId id="298" r:id="rId12"/>
    <p:sldId id="291" r:id="rId13"/>
    <p:sldId id="290" r:id="rId14"/>
    <p:sldId id="292" r:id="rId15"/>
    <p:sldId id="299" r:id="rId16"/>
    <p:sldId id="302" r:id="rId17"/>
    <p:sldId id="296" r:id="rId18"/>
    <p:sldId id="295" r:id="rId19"/>
    <p:sldId id="297" r:id="rId20"/>
    <p:sldId id="300" r:id="rId21"/>
    <p:sldId id="30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ADD3F-11DC-43E8-AA0C-FFCD9624ED55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DA990-70E0-47A8-A43E-6972A6BF8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1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1EA71B-D8CC-4BCB-9D4A-F74CB71C50E6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1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2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3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148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219200"/>
            <a:ext cx="41148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4800" y="3848100"/>
            <a:ext cx="41148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3848100"/>
            <a:ext cx="41148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5944B-71D7-4DBE-8AD2-09CF82CF2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241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219200"/>
            <a:ext cx="41148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0" y="3848100"/>
            <a:ext cx="41148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BB94C-8BFF-4DB6-BC24-FF7EAD5C0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505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6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9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6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6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2B0B-D53F-4FF3-BF83-FF088573A11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04856" cy="1082551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54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Предел</a:t>
            </a:r>
            <a:br>
              <a:rPr lang="ru-RU" sz="54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ru-RU" sz="54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последовательности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98" y="3609086"/>
            <a:ext cx="6400800" cy="10440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Алгебра и начала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математического анализа,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 10 класс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Мои документы\Downloads\Школа\grandfather-bald-head-bald-patch-bald-man-grand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00772"/>
            <a:ext cx="2369154" cy="281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2038" y="548680"/>
            <a:ext cx="838843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Свойство ограниченности последовательности становится особенно наглядным, если члены последовательности отметить точками на числовой прямой. </a:t>
            </a:r>
            <a:r>
              <a:rPr lang="ru-RU" sz="2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Ограниченность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последовательности означает, что </a:t>
            </a:r>
            <a:r>
              <a:rPr lang="ru-RU" sz="2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все её члены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(точнее, соответствующие им точки) </a:t>
            </a:r>
            <a:r>
              <a:rPr lang="ru-RU" sz="2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принадлежат некоторому отрезку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Kyocera_20180218_001\Копия Scan_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" r="-149"/>
          <a:stretch/>
        </p:blipFill>
        <p:spPr bwMode="auto">
          <a:xfrm>
            <a:off x="2251377" y="4470781"/>
            <a:ext cx="4540019" cy="18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437672" y="2346446"/>
                <a:ext cx="8280919" cy="1720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tx2"/>
                  </a:buClr>
                  <a:buNone/>
                </a:pPr>
                <a:r>
                  <a:rPr lang="ru-RU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Изобразим члены последовательности</a:t>
                </a:r>
                <a:r>
                  <a:rPr lang="ru-RU" sz="2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ru-RU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точками на числ</a:t>
                </a:r>
                <a:r>
                  <a:rPr lang="ru-RU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ru-RU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вой  прямой, замечаем, что все они принадлежат отрезку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0;1</m:t>
                        </m:r>
                      </m:e>
                    </m:d>
                  </m:oMath>
                </a14:m>
                <a:r>
                  <a:rPr lang="ru-RU" sz="2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 Значит, данная последовательность является ограниченной.</a:t>
                </a:r>
                <a:endParaRPr lang="ru-RU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72" y="2346446"/>
                <a:ext cx="8280919" cy="1720032"/>
              </a:xfrm>
              <a:prstGeom prst="rect">
                <a:avLst/>
              </a:prstGeom>
              <a:blipFill rotWithShape="1">
                <a:blip r:embed="rId4"/>
                <a:stretch>
                  <a:fillRect l="-957" b="-17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7246" y="3536301"/>
                <a:ext cx="513547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:1,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…,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246" y="3536301"/>
                <a:ext cx="5135479" cy="901785"/>
              </a:xfrm>
              <a:prstGeom prst="rect">
                <a:avLst/>
              </a:prstGeom>
              <a:blipFill rotWithShape="1">
                <a:blip r:embed="rId5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9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5013" y="1340768"/>
            <a:ext cx="79208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500" dirty="0" smtClean="0">
                <a:solidFill>
                  <a:schemeClr val="bg1"/>
                </a:solidFill>
              </a:rPr>
              <a:t>Пусть </a:t>
            </a:r>
            <a:r>
              <a:rPr lang="ru-RU" sz="2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500" dirty="0">
                <a:solidFill>
                  <a:schemeClr val="bg1"/>
                </a:solidFill>
              </a:rPr>
              <a:t> – точка прямой, а </a:t>
            </a:r>
            <a:r>
              <a:rPr lang="en-US" sz="2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500" dirty="0">
                <a:solidFill>
                  <a:schemeClr val="bg1"/>
                </a:solidFill>
              </a:rPr>
              <a:t> – положительное число. </a:t>
            </a:r>
            <a:r>
              <a:rPr lang="ru-RU" sz="2500" dirty="0" smtClean="0">
                <a:solidFill>
                  <a:schemeClr val="bg1"/>
                </a:solidFill>
              </a:rPr>
              <a:t>Интервал </a:t>
            </a:r>
            <a:r>
              <a:rPr lang="ru-RU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– </a:t>
            </a:r>
            <a:r>
              <a:rPr lang="en-US" sz="2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а + </a:t>
            </a:r>
            <a:r>
              <a:rPr lang="en-US" sz="2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500" dirty="0">
                <a:solidFill>
                  <a:schemeClr val="bg1"/>
                </a:solidFill>
              </a:rPr>
              <a:t>называют </a:t>
            </a:r>
            <a:r>
              <a:rPr lang="ru-RU" sz="25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окрестностью точки а</a:t>
            </a:r>
            <a:r>
              <a:rPr lang="ru-RU" sz="2500" dirty="0">
                <a:solidFill>
                  <a:schemeClr val="bg1"/>
                </a:solidFill>
              </a:rPr>
              <a:t>, а число </a:t>
            </a:r>
            <a:r>
              <a:rPr lang="en-US" sz="2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500" dirty="0">
                <a:solidFill>
                  <a:schemeClr val="bg1"/>
                </a:solidFill>
              </a:rPr>
              <a:t> – радиусом окрестности</a:t>
            </a:r>
            <a:r>
              <a:rPr lang="ru-RU" sz="2500" dirty="0" smtClean="0">
                <a:solidFill>
                  <a:schemeClr val="bg1"/>
                </a:solidFill>
              </a:rPr>
              <a:t>.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013" y="4437112"/>
            <a:ext cx="5342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600" dirty="0">
                <a:solidFill>
                  <a:schemeClr val="bg1"/>
                </a:solidFill>
              </a:rPr>
              <a:t>Пример: </a:t>
            </a: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500" dirty="0" smtClean="0">
                <a:solidFill>
                  <a:schemeClr val="bg1"/>
                </a:solidFill>
              </a:rPr>
              <a:t>= 6, 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= </a:t>
            </a:r>
            <a:r>
              <a:rPr lang="ru-RU" sz="2500" dirty="0" smtClean="0">
                <a:solidFill>
                  <a:schemeClr val="bg1"/>
                </a:solidFill>
              </a:rPr>
              <a:t>0,02</a:t>
            </a:r>
            <a:r>
              <a:rPr lang="ru-RU" sz="2500" dirty="0">
                <a:solidFill>
                  <a:schemeClr val="bg1"/>
                </a:solidFill>
              </a:rPr>
              <a:t>, то </a:t>
            </a:r>
            <a:r>
              <a:rPr lang="ru-RU" sz="2600" dirty="0" smtClean="0">
                <a:solidFill>
                  <a:schemeClr val="bg1"/>
                </a:solidFill>
              </a:rPr>
              <a:t>(5,98</a:t>
            </a:r>
            <a:r>
              <a:rPr lang="ru-RU" sz="2600" dirty="0">
                <a:solidFill>
                  <a:schemeClr val="bg1"/>
                </a:solidFill>
              </a:rPr>
              <a:t>, 6,02)</a:t>
            </a:r>
          </a:p>
        </p:txBody>
      </p:sp>
      <p:pic>
        <p:nvPicPr>
          <p:cNvPr id="1028" name="Picture 4" descr="C:\Documents and Settings\Admin\Мои документы\Kyocera_20180218_002\Копия Scan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72746"/>
            <a:ext cx="6498559" cy="13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30653" y="404664"/>
            <a:ext cx="8229600" cy="994122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1</a:t>
            </a:r>
            <a:endParaRPr lang="ru-RU" sz="4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3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3"/>
          <p:cNvGrpSpPr>
            <a:grpSpLocks noChangeAspect="1"/>
          </p:cNvGrpSpPr>
          <p:nvPr/>
        </p:nvGrpSpPr>
        <p:grpSpPr bwMode="auto">
          <a:xfrm>
            <a:off x="477484" y="4388373"/>
            <a:ext cx="5069642" cy="377689"/>
            <a:chOff x="2424" y="7338"/>
            <a:chExt cx="6084" cy="292"/>
          </a:xfrm>
        </p:grpSpPr>
        <p:sp>
          <p:nvSpPr>
            <p:cNvPr id="1044" name="AutoShape 24"/>
            <p:cNvSpPr>
              <a:spLocks noChangeAspect="1" noChangeArrowheads="1"/>
            </p:cNvSpPr>
            <p:nvPr/>
          </p:nvSpPr>
          <p:spPr bwMode="auto">
            <a:xfrm>
              <a:off x="2424" y="7338"/>
              <a:ext cx="608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>
              <a:off x="2424" y="7477"/>
              <a:ext cx="6071" cy="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46" name="Line 26"/>
            <p:cNvSpPr>
              <a:spLocks noChangeShapeType="1"/>
            </p:cNvSpPr>
            <p:nvPr/>
          </p:nvSpPr>
          <p:spPr bwMode="auto">
            <a:xfrm>
              <a:off x="2995" y="7344"/>
              <a:ext cx="1" cy="27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47" name="Line 27"/>
            <p:cNvSpPr>
              <a:spLocks noChangeShapeType="1"/>
            </p:cNvSpPr>
            <p:nvPr/>
          </p:nvSpPr>
          <p:spPr bwMode="auto">
            <a:xfrm>
              <a:off x="5248" y="7338"/>
              <a:ext cx="1" cy="27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48" name="Line 28"/>
            <p:cNvSpPr>
              <a:spLocks noChangeShapeType="1"/>
            </p:cNvSpPr>
            <p:nvPr/>
          </p:nvSpPr>
          <p:spPr bwMode="auto">
            <a:xfrm>
              <a:off x="4683" y="7338"/>
              <a:ext cx="1" cy="27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49" name="Line 29"/>
            <p:cNvSpPr>
              <a:spLocks noChangeShapeType="1"/>
            </p:cNvSpPr>
            <p:nvPr/>
          </p:nvSpPr>
          <p:spPr bwMode="auto">
            <a:xfrm>
              <a:off x="4118" y="7338"/>
              <a:ext cx="2" cy="27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50" name="Line 30"/>
            <p:cNvSpPr>
              <a:spLocks noChangeShapeType="1"/>
            </p:cNvSpPr>
            <p:nvPr/>
          </p:nvSpPr>
          <p:spPr bwMode="auto">
            <a:xfrm>
              <a:off x="3560" y="7344"/>
              <a:ext cx="1" cy="27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Сравним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две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последовательности</a:t>
            </a:r>
            <a:endParaRPr lang="ru-RU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0114" y="1917547"/>
                <a:ext cx="55837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FFCC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CC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CC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ru-RU" sz="3200" dirty="0">
                                  <a:solidFill>
                                    <a:srgbClr val="FFCC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CC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0" smtClean="0"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:1, 3, 5, 7, 9, …, 2</m:t>
                      </m:r>
                      <m:r>
                        <a:rPr lang="en-US" sz="3200" b="0" i="1" smtClean="0"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𝑛</m:t>
                      </m:r>
                      <m:r>
                        <a:rPr lang="en-US" sz="3200" b="0" i="0" smtClean="0"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−1, …</m:t>
                      </m:r>
                    </m:oMath>
                  </m:oMathPara>
                </a14:m>
                <a:endParaRPr lang="ru-RU" sz="3200" dirty="0">
                  <a:solidFill>
                    <a:srgbClr val="FF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14" y="1917547"/>
                <a:ext cx="5583728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93030" y="46340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37135" y="463178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41191" y="46340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55015" y="46295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68412" y="46340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457395" y="4874961"/>
            <a:ext cx="8225891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</a:rPr>
              <a:t>Члены последовательности </a:t>
            </a: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</a:rPr>
              <a:t>yn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как </a:t>
            </a:r>
            <a:r>
              <a:rPr lang="ru-RU" sz="2400" dirty="0">
                <a:solidFill>
                  <a:schemeClr val="bg1"/>
                </a:solidFill>
              </a:rPr>
              <a:t>бы «сгущаются» около точки 0. Говорят последовательность </a:t>
            </a: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</a:rPr>
              <a:t>yn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r>
              <a:rPr lang="ru-RU" sz="2400" dirty="0"/>
              <a:t> </a:t>
            </a:r>
            <a:r>
              <a:rPr lang="ru-RU" sz="24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сходится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504974" y="5585460"/>
            <a:ext cx="823317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</a:rPr>
              <a:t>У последовательности </a:t>
            </a: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</a:rPr>
              <a:t>xn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такой </a:t>
            </a:r>
            <a:r>
              <a:rPr lang="ru-RU" sz="2400" dirty="0">
                <a:solidFill>
                  <a:schemeClr val="bg1"/>
                </a:solidFill>
              </a:rPr>
              <a:t>«точки сгущения» нет.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Говорят </a:t>
            </a:r>
            <a:r>
              <a:rPr lang="ru-RU" sz="2400" dirty="0">
                <a:solidFill>
                  <a:schemeClr val="bg1"/>
                </a:solidFill>
              </a:rPr>
              <a:t>последовательность </a:t>
            </a: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</a:rPr>
              <a:t>xn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расходится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1647" y="980728"/>
                <a:ext cx="5135479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  <m:r>
                                <m:rPr>
                                  <m:nor/>
                                </m:rPr>
                                <a:rPr lang="ru-RU" sz="3000" dirty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0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:1,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0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n-US" sz="30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…,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30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ru-RU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7" y="980728"/>
                <a:ext cx="5135479" cy="959686"/>
              </a:xfrm>
              <a:prstGeom prst="rect">
                <a:avLst/>
              </a:prstGeom>
              <a:blipFill rotWithShape="1">
                <a:blip r:embed="rId5"/>
                <a:stretch>
                  <a:fillRect b="-1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2" descr="C:\Documents and Settings\Admin\Мои документы\Kyocera_20180218_001\Копия Scan_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9" r="1418" b="5743"/>
          <a:stretch/>
        </p:blipFill>
        <p:spPr bwMode="auto">
          <a:xfrm>
            <a:off x="763031" y="2618676"/>
            <a:ext cx="4468975" cy="167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53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Возникает вопрос: как узнать, является ли конкретная точка, взятая на координатной прямой, </a:t>
            </a:r>
            <a:r>
              <a:rPr lang="ru-RU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«точкой сгущения» 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для членов заданной последовательности?</a:t>
            </a:r>
            <a:endParaRPr lang="ru-RU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1453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Математики 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вместо термина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«точка сгущения»  для членов заданной последовательности используют  термин </a:t>
            </a:r>
            <a:r>
              <a:rPr lang="ru-RU" sz="2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«предел последовательности»</a:t>
            </a: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  <a:endParaRPr lang="ru-RU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9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53" y="404664"/>
            <a:ext cx="8229600" cy="994122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2</a:t>
            </a:r>
            <a:endParaRPr lang="ru-RU" sz="4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29" y="1340769"/>
            <a:ext cx="8333723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chemeClr val="bg1"/>
                </a:solidFill>
              </a:rPr>
              <a:t>Число </a:t>
            </a:r>
            <a:r>
              <a:rPr lang="en-US" sz="2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500" dirty="0" smtClean="0">
                <a:solidFill>
                  <a:schemeClr val="bg1"/>
                </a:solidFill>
              </a:rPr>
              <a:t> называют </a:t>
            </a:r>
            <a:r>
              <a:rPr lang="ru-RU" sz="25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пределом  последовательности </a:t>
            </a:r>
            <a:r>
              <a:rPr lang="ru-RU" sz="2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</a:t>
            </a:r>
            <a:r>
              <a:rPr lang="en-US" sz="25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500" dirty="0" smtClean="0">
                <a:solidFill>
                  <a:schemeClr val="bg1"/>
                </a:solidFill>
              </a:rPr>
              <a:t>если в любой заранее выбранной окрестности точки </a:t>
            </a:r>
            <a:r>
              <a:rPr lang="en-US" sz="2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500" dirty="0" smtClean="0">
                <a:solidFill>
                  <a:schemeClr val="bg1"/>
                </a:solidFill>
              </a:rPr>
              <a:t> содержатся все члены последовательности, начиная с некоторого номера.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49501"/>
            <a:ext cx="13019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</a:rPr>
              <a:t>Пишут </a:t>
            </a:r>
            <a:r>
              <a:rPr lang="ru-RU" sz="2700" dirty="0" smtClean="0">
                <a:solidFill>
                  <a:schemeClr val="bg1"/>
                </a:solidFill>
              </a:rPr>
              <a:t>:</a:t>
            </a:r>
            <a:endParaRPr lang="ru-RU" sz="27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8400" y="5066024"/>
                <a:ext cx="21431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sz="480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4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4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400" y="5066024"/>
                <a:ext cx="2143151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6025" y="2732447"/>
                <a:ext cx="3668377" cy="1174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4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5400" i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5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5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54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5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ru-RU" sz="5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025" y="2732447"/>
                <a:ext cx="3668377" cy="1174168"/>
              </a:xfrm>
              <a:prstGeom prst="rect">
                <a:avLst/>
              </a:prstGeom>
              <a:blipFill rotWithShape="1">
                <a:blip r:embed="rId4"/>
                <a:stretch>
                  <a:fillRect b="-1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519137" y="3827512"/>
            <a:ext cx="14180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dirty="0" smtClean="0">
                <a:solidFill>
                  <a:schemeClr val="bg1"/>
                </a:solidFill>
              </a:rPr>
              <a:t>Читают :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4470" y="3906615"/>
            <a:ext cx="65523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Предел последовательности </a:t>
            </a:r>
            <a:r>
              <a:rPr lang="ru-RU" sz="2500" i="1" dirty="0" smtClean="0">
                <a:solidFill>
                  <a:schemeClr val="bg1"/>
                </a:solidFill>
              </a:rPr>
              <a:t>(у</a:t>
            </a:r>
            <a:r>
              <a:rPr lang="en-US" sz="2500" i="1" baseline="-25000" dirty="0" smtClean="0">
                <a:solidFill>
                  <a:schemeClr val="bg1"/>
                </a:solidFill>
              </a:rPr>
              <a:t>n</a:t>
            </a:r>
            <a:r>
              <a:rPr lang="ru-RU" sz="2500" i="1" dirty="0" smtClean="0">
                <a:solidFill>
                  <a:schemeClr val="bg1"/>
                </a:solidFill>
              </a:rPr>
              <a:t>)</a:t>
            </a:r>
            <a:r>
              <a:rPr lang="ru-RU" sz="2500" i="1" dirty="0" smtClean="0">
                <a:solidFill>
                  <a:srgbClr val="FFFF00"/>
                </a:solidFill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при стремлении </a:t>
            </a:r>
            <a:r>
              <a:rPr lang="en-US" sz="2500" i="1" dirty="0" smtClean="0">
                <a:solidFill>
                  <a:schemeClr val="bg1"/>
                </a:solidFill>
              </a:rPr>
              <a:t>n</a:t>
            </a:r>
            <a:r>
              <a:rPr lang="ru-RU" sz="2500" dirty="0" smtClean="0">
                <a:solidFill>
                  <a:schemeClr val="bg1"/>
                </a:solidFill>
              </a:rPr>
              <a:t> к бесконечности равен </a:t>
            </a:r>
            <a:r>
              <a:rPr lang="en-US" sz="2500" i="1" dirty="0" smtClean="0">
                <a:solidFill>
                  <a:schemeClr val="bg1"/>
                </a:solidFill>
              </a:rPr>
              <a:t>b</a:t>
            </a:r>
            <a:r>
              <a:rPr lang="ru-RU" sz="2500" dirty="0" smtClean="0">
                <a:solidFill>
                  <a:schemeClr val="bg1"/>
                </a:solidFill>
              </a:rPr>
              <a:t> или предел последовательности </a:t>
            </a:r>
            <a:r>
              <a:rPr lang="ru-RU" sz="2500" i="1" dirty="0" smtClean="0">
                <a:solidFill>
                  <a:schemeClr val="bg1"/>
                </a:solidFill>
              </a:rPr>
              <a:t>(у</a:t>
            </a:r>
            <a:r>
              <a:rPr lang="en-US" sz="2500" i="1" baseline="-25000" dirty="0" smtClean="0">
                <a:solidFill>
                  <a:schemeClr val="bg1"/>
                </a:solidFill>
              </a:rPr>
              <a:t>n</a:t>
            </a:r>
            <a:r>
              <a:rPr lang="ru-RU" sz="2500" i="1" dirty="0" smtClean="0">
                <a:solidFill>
                  <a:schemeClr val="bg1"/>
                </a:solidFill>
              </a:rPr>
              <a:t>)</a:t>
            </a:r>
            <a:r>
              <a:rPr lang="ru-RU" sz="2500" i="1" dirty="0" smtClean="0">
                <a:solidFill>
                  <a:srgbClr val="FFFF00"/>
                </a:solidFill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равен </a:t>
            </a:r>
            <a:r>
              <a:rPr lang="en-US" sz="2500" i="1" dirty="0" smtClean="0">
                <a:solidFill>
                  <a:schemeClr val="bg1"/>
                </a:solidFill>
              </a:rPr>
              <a:t>b</a:t>
            </a:r>
            <a:r>
              <a:rPr lang="ru-RU" sz="2500" dirty="0" smtClean="0">
                <a:solidFill>
                  <a:schemeClr val="bg1"/>
                </a:solidFill>
              </a:rPr>
              <a:t>.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74" y="5257509"/>
            <a:ext cx="40139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Используют и такую запись: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9342" y="5752075"/>
            <a:ext cx="14180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dirty="0" smtClean="0">
                <a:solidFill>
                  <a:schemeClr val="bg1"/>
                </a:solidFill>
              </a:rPr>
              <a:t>Читают :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37154" y="5752075"/>
            <a:ext cx="6379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(у</a:t>
            </a:r>
            <a:r>
              <a:rPr lang="en-US" sz="2800" i="1" baseline="-25000" dirty="0">
                <a:solidFill>
                  <a:schemeClr val="bg1"/>
                </a:solidFill>
              </a:rPr>
              <a:t>n</a:t>
            </a:r>
            <a:r>
              <a:rPr lang="ru-RU" sz="2800" i="1" dirty="0">
                <a:solidFill>
                  <a:schemeClr val="bg1"/>
                </a:solidFill>
              </a:rPr>
              <a:t>)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стремится к  </a:t>
            </a:r>
            <a:r>
              <a:rPr lang="en-US" sz="2500" i="1" dirty="0" smtClean="0">
                <a:solidFill>
                  <a:schemeClr val="bg1"/>
                </a:solidFill>
              </a:rPr>
              <a:t>b</a:t>
            </a:r>
            <a:r>
              <a:rPr lang="ru-RU" sz="2500" i="1" dirty="0" smtClean="0">
                <a:solidFill>
                  <a:schemeClr val="bg1"/>
                </a:solidFill>
              </a:rPr>
              <a:t>, </a:t>
            </a:r>
            <a:r>
              <a:rPr lang="ru-RU" sz="2500" dirty="0" smtClean="0">
                <a:solidFill>
                  <a:schemeClr val="bg1"/>
                </a:solidFill>
              </a:rPr>
              <a:t>или </a:t>
            </a:r>
            <a:r>
              <a:rPr lang="ru-RU" sz="2800" i="1" dirty="0">
                <a:solidFill>
                  <a:schemeClr val="bg1"/>
                </a:solidFill>
              </a:rPr>
              <a:t>(у</a:t>
            </a:r>
            <a:r>
              <a:rPr lang="en-US" sz="2800" i="1" baseline="-25000" dirty="0">
                <a:solidFill>
                  <a:schemeClr val="bg1"/>
                </a:solidFill>
              </a:rPr>
              <a:t>n</a:t>
            </a:r>
            <a:r>
              <a:rPr lang="ru-RU" sz="2800" i="1" dirty="0" smtClean="0">
                <a:solidFill>
                  <a:schemeClr val="bg1"/>
                </a:solidFill>
              </a:rPr>
              <a:t>) </a:t>
            </a:r>
            <a:r>
              <a:rPr lang="ru-RU" sz="2500" dirty="0" smtClean="0">
                <a:solidFill>
                  <a:schemeClr val="bg1"/>
                </a:solidFill>
              </a:rPr>
              <a:t>сходится к</a:t>
            </a:r>
            <a:r>
              <a:rPr lang="ru-RU" sz="2500" i="1" dirty="0" smtClean="0">
                <a:solidFill>
                  <a:schemeClr val="bg1"/>
                </a:solidFill>
              </a:rPr>
              <a:t> </a:t>
            </a:r>
            <a:r>
              <a:rPr lang="en-US" sz="2500" i="1" dirty="0" smtClean="0">
                <a:solidFill>
                  <a:schemeClr val="bg1"/>
                </a:solidFill>
              </a:rPr>
              <a:t>b</a:t>
            </a:r>
            <a:r>
              <a:rPr lang="ru-RU" sz="2500" i="1" dirty="0" smtClean="0">
                <a:solidFill>
                  <a:schemeClr val="bg1"/>
                </a:solidFill>
              </a:rPr>
              <a:t>.</a:t>
            </a:r>
            <a:r>
              <a:rPr lang="ru-RU" sz="2500" i="1" dirty="0" smtClean="0">
                <a:solidFill>
                  <a:srgbClr val="FFFF00"/>
                </a:solidFill>
              </a:rPr>
              <a:t> 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53" y="404664"/>
            <a:ext cx="8229600" cy="994122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2</a:t>
            </a:r>
            <a:endParaRPr lang="ru-RU" sz="4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92" y="1268760"/>
            <a:ext cx="8333723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chemeClr val="bg1"/>
                </a:solidFill>
              </a:rPr>
              <a:t>Число </a:t>
            </a:r>
            <a:r>
              <a:rPr lang="en-US" sz="2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500" dirty="0" smtClean="0">
                <a:solidFill>
                  <a:schemeClr val="bg1"/>
                </a:solidFill>
              </a:rPr>
              <a:t> называют </a:t>
            </a:r>
            <a:r>
              <a:rPr lang="ru-RU" sz="25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пределом  последовательности </a:t>
            </a:r>
            <a:r>
              <a:rPr lang="ru-RU" sz="2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</a:t>
            </a:r>
            <a:r>
              <a:rPr lang="en-US" sz="2500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500" dirty="0" smtClean="0">
                <a:solidFill>
                  <a:schemeClr val="bg1"/>
                </a:solidFill>
              </a:rPr>
              <a:t>если в любой заранее выбранной окрестности точки </a:t>
            </a:r>
            <a:r>
              <a:rPr lang="en-US" sz="25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500" dirty="0" smtClean="0">
                <a:solidFill>
                  <a:schemeClr val="bg1"/>
                </a:solidFill>
              </a:rPr>
              <a:t> содержатся все члены последовательности, начиная с некоторого номера.</a:t>
            </a:r>
            <a:endParaRPr lang="ru-RU" sz="25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97508" y="2402486"/>
                <a:ext cx="3411768" cy="10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0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50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5000" i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5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5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50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5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50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5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5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ru-RU" sz="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508" y="2402486"/>
                <a:ext cx="3411768" cy="1093954"/>
              </a:xfrm>
              <a:prstGeom prst="rect">
                <a:avLst/>
              </a:prstGeom>
              <a:blipFill rotWithShape="1">
                <a:blip r:embed="rId3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:\Documents and Settings\Admin\Мои документы\Kyocera_20180218_001\Копия Scan_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 r="1418" b="6372"/>
          <a:stretch/>
        </p:blipFill>
        <p:spPr bwMode="auto">
          <a:xfrm>
            <a:off x="4216896" y="4878365"/>
            <a:ext cx="3630557" cy="135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43" y="3593371"/>
                <a:ext cx="440279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𝑦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:1,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…,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 …</m:t>
                      </m:r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43" y="3593371"/>
                <a:ext cx="4402790" cy="901785"/>
              </a:xfrm>
              <a:prstGeom prst="rect">
                <a:avLst/>
              </a:prstGeom>
              <a:blipFill rotWithShape="1"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4874547" y="3826195"/>
            <a:ext cx="3661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= </a:t>
            </a:r>
            <a:r>
              <a:rPr lang="en-US" sz="2500" dirty="0" smtClean="0">
                <a:solidFill>
                  <a:schemeClr val="bg1"/>
                </a:solidFill>
              </a:rPr>
              <a:t>0</a:t>
            </a:r>
            <a:r>
              <a:rPr lang="ru-RU" sz="2500" dirty="0" smtClean="0">
                <a:solidFill>
                  <a:schemeClr val="bg1"/>
                </a:solidFill>
              </a:rPr>
              <a:t>, 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= </a:t>
            </a:r>
            <a:r>
              <a:rPr lang="ru-RU" sz="2500" dirty="0" smtClean="0">
                <a:solidFill>
                  <a:schemeClr val="bg1"/>
                </a:solidFill>
              </a:rPr>
              <a:t>0,</a:t>
            </a:r>
            <a:r>
              <a:rPr lang="en-US" sz="2500" dirty="0" smtClean="0">
                <a:solidFill>
                  <a:schemeClr val="bg1"/>
                </a:solidFill>
              </a:rPr>
              <a:t>5</a:t>
            </a:r>
            <a:r>
              <a:rPr lang="ru-RU" sz="2500" dirty="0" smtClean="0">
                <a:solidFill>
                  <a:schemeClr val="bg1"/>
                </a:solidFill>
              </a:rPr>
              <a:t>, </a:t>
            </a:r>
            <a:r>
              <a:rPr lang="ru-RU" sz="2500" dirty="0">
                <a:solidFill>
                  <a:schemeClr val="bg1"/>
                </a:solidFill>
              </a:rPr>
              <a:t>то </a:t>
            </a:r>
            <a:r>
              <a:rPr lang="ru-RU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 smtClean="0">
                <a:solidFill>
                  <a:schemeClr val="bg1"/>
                </a:solidFill>
              </a:rPr>
              <a:t>-0</a:t>
            </a:r>
            <a:r>
              <a:rPr lang="ru-RU" sz="2600" dirty="0" smtClean="0">
                <a:solidFill>
                  <a:schemeClr val="bg1"/>
                </a:solidFill>
              </a:rPr>
              <a:t>,</a:t>
            </a:r>
            <a:r>
              <a:rPr lang="en-US" sz="2600" dirty="0" smtClean="0">
                <a:solidFill>
                  <a:schemeClr val="bg1"/>
                </a:solidFill>
              </a:rPr>
              <a:t>5</a:t>
            </a:r>
            <a:r>
              <a:rPr lang="ru-RU" sz="2600" dirty="0">
                <a:solidFill>
                  <a:schemeClr val="bg1"/>
                </a:solidFill>
              </a:rPr>
              <a:t>;</a:t>
            </a:r>
            <a:r>
              <a:rPr lang="ru-RU" sz="2600" dirty="0" smtClean="0">
                <a:solidFill>
                  <a:schemeClr val="bg1"/>
                </a:solidFill>
              </a:rPr>
              <a:t> 0,5)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19" name="Picture 2" descr="C:\Documents and Settings\Admin\Мои документы\Kyocera_20180218_001\Копия Scan_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6" t="8773" r="16013" b="6986"/>
          <a:stretch/>
        </p:blipFill>
        <p:spPr bwMode="auto">
          <a:xfrm rot="10800000">
            <a:off x="2838038" y="4888277"/>
            <a:ext cx="1378858" cy="134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войные круглые скобки 6"/>
          <p:cNvSpPr/>
          <p:nvPr/>
        </p:nvSpPr>
        <p:spPr>
          <a:xfrm>
            <a:off x="3024981" y="5375185"/>
            <a:ext cx="2915171" cy="368994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4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Энциклопедический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Толкование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r>
              <a:rPr lang="ru-RU" dirty="0">
                <a:solidFill>
                  <a:schemeClr val="bg1"/>
                </a:solidFill>
              </a:rPr>
              <a:t> Лимит – предельная норма.</a:t>
            </a:r>
          </a:p>
          <a:p>
            <a:r>
              <a:rPr lang="ru-RU" b="1" dirty="0">
                <a:solidFill>
                  <a:schemeClr val="bg1"/>
                </a:solidFill>
              </a:rPr>
              <a:t>Этимология:</a:t>
            </a:r>
            <a:r>
              <a:rPr lang="ru-RU" dirty="0">
                <a:solidFill>
                  <a:schemeClr val="bg1"/>
                </a:solidFill>
              </a:rPr>
              <a:t> Лимит (франц. </a:t>
            </a:r>
            <a:r>
              <a:rPr lang="ru-RU" dirty="0" err="1">
                <a:solidFill>
                  <a:schemeClr val="bg1"/>
                </a:solidFill>
              </a:rPr>
              <a:t>limite</a:t>
            </a:r>
            <a:r>
              <a:rPr lang="ru-RU" dirty="0">
                <a:solidFill>
                  <a:schemeClr val="bg1"/>
                </a:solidFill>
              </a:rPr>
              <a:t> – от лат. </a:t>
            </a:r>
            <a:r>
              <a:rPr lang="ru-RU" dirty="0" err="1">
                <a:solidFill>
                  <a:schemeClr val="bg1"/>
                </a:solidFill>
              </a:rPr>
              <a:t>limes</a:t>
            </a:r>
            <a:r>
              <a:rPr lang="ru-RU" dirty="0">
                <a:solidFill>
                  <a:schemeClr val="bg1"/>
                </a:solidFill>
              </a:rPr>
              <a:t> – межа, граница, предел).</a:t>
            </a:r>
          </a:p>
          <a:p>
            <a:r>
              <a:rPr lang="ru-RU" dirty="0">
                <a:solidFill>
                  <a:schemeClr val="bg1"/>
                </a:solidFill>
              </a:rPr>
              <a:t>В русском языке – с середины XIX в.</a:t>
            </a:r>
          </a:p>
          <a:p>
            <a:r>
              <a:rPr lang="ru-RU" b="1" dirty="0">
                <a:solidFill>
                  <a:schemeClr val="bg1"/>
                </a:solidFill>
              </a:rPr>
              <a:t>Синонимы:</a:t>
            </a:r>
            <a:r>
              <a:rPr lang="ru-RU" dirty="0">
                <a:solidFill>
                  <a:schemeClr val="bg1"/>
                </a:solidFill>
              </a:rPr>
              <a:t> ограничение.</a:t>
            </a:r>
          </a:p>
          <a:p>
            <a:r>
              <a:rPr lang="ru-RU" b="1" dirty="0">
                <a:solidFill>
                  <a:schemeClr val="bg1"/>
                </a:solidFill>
              </a:rPr>
              <a:t>Родственные слова: </a:t>
            </a:r>
            <a:r>
              <a:rPr lang="ru-RU" dirty="0">
                <a:solidFill>
                  <a:schemeClr val="bg1"/>
                </a:solidFill>
              </a:rPr>
              <a:t>лимитчик разг., лимитчица разг., лимитный, лимита разг., </a:t>
            </a:r>
            <a:r>
              <a:rPr lang="ru-RU" dirty="0" smtClean="0">
                <a:solidFill>
                  <a:schemeClr val="bg1"/>
                </a:solidFill>
              </a:rPr>
              <a:t>лимитировать.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81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3030" y="548680"/>
            <a:ext cx="7872206" cy="1152128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ru-RU" sz="2500" kern="0" dirty="0" smtClean="0">
                <a:solidFill>
                  <a:schemeClr val="bg1"/>
                </a:solidFill>
              </a:rPr>
              <a:t>Обязательно ли изображать члены последовательности на координатной прямой, чтобы выяснить является ли она сходящейся, т.е. есть ли у неё предел?</a:t>
            </a:r>
            <a:endParaRPr lang="ru-RU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3030" y="1592796"/>
            <a:ext cx="787220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2500" kern="0" dirty="0" smtClean="0">
                <a:solidFill>
                  <a:schemeClr val="bg1"/>
                </a:solidFill>
              </a:rPr>
              <a:t>Можно рассуждать имея аналитическое задание последовательности (формулу </a:t>
            </a:r>
            <a:r>
              <a:rPr lang="en-US" sz="2500" i="1" kern="0" dirty="0" smtClean="0">
                <a:solidFill>
                  <a:schemeClr val="bg1"/>
                </a:solidFill>
              </a:rPr>
              <a:t>n</a:t>
            </a:r>
            <a:r>
              <a:rPr lang="ru-RU" sz="2500" kern="0" dirty="0" smtClean="0">
                <a:solidFill>
                  <a:schemeClr val="bg1"/>
                </a:solidFill>
              </a:rPr>
              <a:t>-го члена).</a:t>
            </a:r>
            <a:endParaRPr lang="ru-RU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1012" y="2111215"/>
                <a:ext cx="3323089" cy="1452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ru-RU" sz="44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1) </m:t>
                              </m:r>
                              <m:r>
                                <m:rPr>
                                  <m:sty m:val="p"/>
                                </m:rPr>
                                <a:rPr lang="en-US" sz="440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      </m:t>
                              </m:r>
                              <m:r>
                                <a:rPr lang="en-US" sz="44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4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44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44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12" y="2111215"/>
                <a:ext cx="3323089" cy="14522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80973" y="2525193"/>
                <a:ext cx="62549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973" y="2525193"/>
                <a:ext cx="625492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291" y="3710526"/>
                <a:ext cx="3509038" cy="1098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44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44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 </m:t>
                              </m:r>
                              <m:r>
                                <m:rPr>
                                  <m:sty m:val="p"/>
                                </m:rPr>
                                <a:rPr lang="en-US" sz="440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          </m:t>
                              </m:r>
                              <m:r>
                                <a:rPr lang="en-US" sz="44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4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4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sz="44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1" y="3710526"/>
                <a:ext cx="3509038" cy="10982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082365" y="3720061"/>
            <a:ext cx="453404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2500" kern="0" dirty="0">
                <a:solidFill>
                  <a:schemeClr val="bg1"/>
                </a:solidFill>
              </a:rPr>
              <a:t>н</a:t>
            </a:r>
            <a:r>
              <a:rPr lang="ru-RU" sz="2500" kern="0" dirty="0" smtClean="0">
                <a:solidFill>
                  <a:schemeClr val="bg1"/>
                </a:solidFill>
              </a:rPr>
              <a:t>ет, т.к. последовательность расходится.</a:t>
            </a:r>
            <a:endParaRPr lang="ru-RU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4843" y="4794261"/>
                <a:ext cx="3659976" cy="1546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3)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ru-RU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43" y="4794261"/>
                <a:ext cx="3659976" cy="15468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4427" y="5301208"/>
                <a:ext cx="62549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427" y="5301208"/>
                <a:ext cx="625492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702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2" grpId="0"/>
      <p:bldP spid="13" grpId="0"/>
      <p:bldP spid="16" grpId="0" build="p"/>
      <p:bldP spid="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666" y="1052736"/>
            <a:ext cx="7872206" cy="360363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1) Предел суммы равен сумме пределов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800" b="0" dirty="0" smtClean="0"/>
              <a:t>                  </a:t>
            </a:r>
            <a:endParaRPr lang="ru-RU" sz="800" dirty="0" smtClean="0"/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431130" y="2060575"/>
            <a:ext cx="763297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2) Предел произведения равен произведению пределов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</a:rPr>
              <a:t>       </a:t>
            </a:r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</a:rPr>
              <a:t>      </a:t>
            </a:r>
            <a:endParaRPr lang="ru-RU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445644" y="4997487"/>
            <a:ext cx="781327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4) Постоянный множитель можно вынести за знак предела                  </a:t>
            </a:r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431130" y="3429000"/>
            <a:ext cx="838902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6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3) Предел частного равен частному от пределов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22969" y="404664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пределов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2802" y="1327233"/>
                <a:ext cx="6129627" cy="733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ru-RU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02" y="1327233"/>
                <a:ext cx="6129627" cy="733342"/>
              </a:xfrm>
              <a:prstGeom prst="rect">
                <a:avLst/>
              </a:prstGeom>
              <a:blipFill rotWithShape="1">
                <a:blip r:embed="rId3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72955" y="2492375"/>
                <a:ext cx="5719258" cy="733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ru-RU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55" y="2492375"/>
                <a:ext cx="5719258" cy="733342"/>
              </a:xfrm>
              <a:prstGeom prst="rect">
                <a:avLst/>
              </a:prstGeom>
              <a:blipFill rotWithShape="1">
                <a:blip r:embed="rId4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67744" y="3704091"/>
                <a:ext cx="3290516" cy="1235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704091"/>
                <a:ext cx="3290516" cy="1235338"/>
              </a:xfrm>
              <a:prstGeom prst="rect">
                <a:avLst/>
              </a:prstGeom>
              <a:blipFill rotWithShape="1">
                <a:blip r:embed="rId5"/>
                <a:stretch>
                  <a:fillRect b="-14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4143" y="5429287"/>
                <a:ext cx="4296881" cy="733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ru-RU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43" y="5429287"/>
                <a:ext cx="4296881" cy="7333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uiExpand="1" build="p"/>
      <p:bldP spid="332805" grpId="0"/>
      <p:bldP spid="332806" grpId="0"/>
      <p:bldP spid="3328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7872206" cy="360363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Предел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константы (числа) равен  значению константы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800" b="0" dirty="0" smtClean="0"/>
              <a:t>                  </a:t>
            </a:r>
            <a:endParaRPr lang="ru-RU" sz="800" dirty="0" smtClean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22969" y="404664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пределов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7544" y="2737252"/>
            <a:ext cx="787220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ru-RU" sz="2400" b="1" kern="0" dirty="0" smtClean="0">
                <a:solidFill>
                  <a:schemeClr val="bg1"/>
                </a:solidFill>
              </a:rPr>
              <a:t>Для любого натурального показателя </a:t>
            </a:r>
            <a:r>
              <a:rPr lang="en-US" sz="2400" b="1" i="1" kern="0" dirty="0" smtClean="0">
                <a:solidFill>
                  <a:schemeClr val="bg1"/>
                </a:solidFill>
              </a:rPr>
              <a:t>m</a:t>
            </a:r>
            <a:r>
              <a:rPr lang="ru-RU" sz="2400" b="1" i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 smtClean="0">
                <a:solidFill>
                  <a:schemeClr val="bg1"/>
                </a:solidFill>
              </a:rPr>
              <a:t> и любого коэффициента  </a:t>
            </a:r>
            <a:r>
              <a:rPr lang="en-US" sz="2400" b="1" i="1" kern="0" dirty="0" smtClean="0">
                <a:solidFill>
                  <a:schemeClr val="bg1"/>
                </a:solidFill>
              </a:rPr>
              <a:t>k</a:t>
            </a:r>
            <a:r>
              <a:rPr lang="ru-RU" sz="2400" b="1" i="1" kern="0" dirty="0" smtClean="0">
                <a:solidFill>
                  <a:schemeClr val="bg1"/>
                </a:solidFill>
              </a:rPr>
              <a:t> </a:t>
            </a:r>
            <a:r>
              <a:rPr lang="en-US" sz="2400" b="1" i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 smtClean="0">
                <a:solidFill>
                  <a:schemeClr val="bg1"/>
                </a:solidFill>
              </a:rPr>
              <a:t>справедливо соотношение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4270" y="1628800"/>
                <a:ext cx="2467983" cy="893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0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40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ru-RU" sz="4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70" y="1628800"/>
                <a:ext cx="2467983" cy="8937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66914" y="3460264"/>
                <a:ext cx="3183179" cy="1337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36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ru-RU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14" y="3460264"/>
                <a:ext cx="3183179" cy="1337161"/>
              </a:xfrm>
              <a:prstGeom prst="rect">
                <a:avLst/>
              </a:prstGeom>
              <a:blipFill rotWithShape="1">
                <a:blip r:embed="rId4"/>
                <a:stretch>
                  <a:fillRect b="-1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5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uiExpand="1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64951" y="1844824"/>
                <a:ext cx="8172410" cy="20599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b="1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Определение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300" b="1" dirty="0" smtClean="0">
                    <a:solidFill>
                      <a:schemeClr val="bg1"/>
                    </a:solidFill>
                  </a:rPr>
                  <a:t>Функцию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23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300" b="1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en-US" sz="2300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en-US" sz="23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3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𝑵</m:t>
                    </m:r>
                  </m:oMath>
                </a14:m>
                <a:r>
                  <a:rPr lang="ru-RU" sz="2300" b="1" dirty="0" smtClean="0">
                    <a:solidFill>
                      <a:schemeClr val="bg1"/>
                    </a:solidFill>
                  </a:rPr>
                  <a:t>, называют </a:t>
                </a:r>
                <a:r>
                  <a:rPr lang="ru-RU" sz="2300" b="1" i="1" u="sng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функцией натурального  аргумента</a:t>
                </a:r>
                <a:r>
                  <a:rPr lang="ru-RU" sz="2300" b="1" dirty="0" smtClean="0">
                    <a:solidFill>
                      <a:schemeClr val="bg1"/>
                    </a:solidFill>
                  </a:rPr>
                  <a:t> или </a:t>
                </a:r>
                <a:r>
                  <a:rPr lang="ru-RU" sz="2300" b="1" i="1" u="sng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числовой последовательностью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endParaRPr lang="ru-RU" sz="23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ru-RU" sz="2300" b="1" dirty="0" smtClean="0">
                    <a:solidFill>
                      <a:schemeClr val="bg1"/>
                    </a:solidFill>
                  </a:rPr>
                  <a:t>и обозначают 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23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3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ru-RU" sz="2300" b="1" dirty="0" smtClean="0">
                    <a:solidFill>
                      <a:schemeClr val="bg1"/>
                    </a:solidFill>
                  </a:rPr>
                  <a:t> или </a:t>
                </a:r>
                <a:r>
                  <a:rPr lang="en-US" sz="23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ru-RU" sz="11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у</a:t>
                </a:r>
                <a:r>
                  <a:rPr lang="ru-RU" sz="12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у</a:t>
                </a:r>
                <a:r>
                  <a:rPr lang="ru-RU" sz="12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,…, у</a:t>
                </a:r>
                <a:r>
                  <a:rPr lang="en-US" sz="12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,…, </a:t>
                </a:r>
                <a:r>
                  <a:rPr lang="ru-RU" sz="2300" b="1" dirty="0">
                    <a:solidFill>
                      <a:schemeClr val="bg1"/>
                    </a:solidFill>
                  </a:rPr>
                  <a:t>или  </a:t>
                </a:r>
                <a:r>
                  <a:rPr lang="ru-RU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ru-RU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en-US" sz="12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ru-RU" sz="2300" b="1" i="1" u="sng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4951" y="1844824"/>
                <a:ext cx="8172410" cy="2059900"/>
              </a:xfrm>
              <a:blipFill rotWithShape="1">
                <a:blip r:embed="rId3"/>
                <a:stretch>
                  <a:fillRect l="-1193" t="-2663" r="-22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44802" y="3933056"/>
                <a:ext cx="4572000" cy="20405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ru-RU" sz="2300" b="1" dirty="0">
                    <a:solidFill>
                      <a:schemeClr val="bg1"/>
                    </a:solidFill>
                  </a:rPr>
                  <a:t>Примеры: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ru-RU" sz="2300" b="1" dirty="0">
                    <a:solidFill>
                      <a:schemeClr val="bg1"/>
                    </a:solidFill>
                  </a:rPr>
                  <a:t>1) 1; 4; 9; 16; 25; 36; 49; …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ru-RU" sz="2300" b="1" dirty="0">
                    <a:solidFill>
                      <a:schemeClr val="bg1"/>
                    </a:solidFill>
                  </a:rPr>
                  <a:t>2) 7; 11; 15; 19; 23; 77; </a:t>
                </a:r>
                <a:r>
                  <a:rPr lang="ru-RU" sz="2300" b="1" dirty="0" smtClean="0">
                    <a:solidFill>
                      <a:schemeClr val="bg1"/>
                    </a:solidFill>
                  </a:rPr>
                  <a:t>…</a:t>
                </a:r>
                <a:endParaRPr lang="en-US" sz="23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300" b="1" dirty="0" smtClean="0">
                    <a:solidFill>
                      <a:schemeClr val="bg1"/>
                    </a:solidFill>
                  </a:rPr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4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2" y="3933056"/>
                <a:ext cx="4572000" cy="2040559"/>
              </a:xfrm>
              <a:prstGeom prst="rect">
                <a:avLst/>
              </a:prstGeom>
              <a:blipFill rotWithShape="1">
                <a:blip r:embed="rId4"/>
                <a:stretch>
                  <a:fillRect l="-2000" b="-4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6054" y="589360"/>
            <a:ext cx="7992888" cy="1039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Что такое числовая последовательность и как она задаётся, вам известно из курса алгебры 9-го класса. </a:t>
            </a:r>
          </a:p>
        </p:txBody>
      </p:sp>
    </p:spTree>
    <p:extLst>
      <p:ext uri="{BB962C8B-B14F-4D97-AF65-F5344CB8AC3E}">
        <p14:creationId xmlns:p14="http://schemas.microsoft.com/office/powerpoint/2010/main" val="14609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Admin\Мои документы\Kyocera_20180220_001\Копия Scan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88" y="692696"/>
            <a:ext cx="6543272" cy="16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Мои документы\Kyocera_20180220_001\Scan_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" b="61515"/>
          <a:stretch/>
        </p:blipFill>
        <p:spPr bwMode="auto">
          <a:xfrm>
            <a:off x="704002" y="2636912"/>
            <a:ext cx="7318769" cy="9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Admin\Мои документы\Kyocera_20180220_001\Scan_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6" r="614"/>
          <a:stretch/>
        </p:blipFill>
        <p:spPr bwMode="auto">
          <a:xfrm>
            <a:off x="606031" y="3965139"/>
            <a:ext cx="7514712" cy="15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9088" y="4615093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b="1" dirty="0" smtClean="0"/>
              <a:t>= </a:t>
            </a:r>
            <a:r>
              <a:rPr lang="en-US" sz="2500" b="1" dirty="0" smtClean="0"/>
              <a:t>2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513292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Admin\Мои документы\Загрузки\6lim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8" y="2636912"/>
            <a:ext cx="822547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Мои документы\Kyocera_20180220_001\Копия Scan_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16"/>
          <a:stretch/>
        </p:blipFill>
        <p:spPr bwMode="auto">
          <a:xfrm>
            <a:off x="994988" y="692696"/>
            <a:ext cx="6543272" cy="3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Мои документы\Загрузки\6lim16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77843" b="66173"/>
          <a:stretch/>
        </p:blipFill>
        <p:spPr bwMode="auto">
          <a:xfrm>
            <a:off x="994988" y="1088571"/>
            <a:ext cx="2648098" cy="11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46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54" y="692696"/>
            <a:ext cx="7992888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задания последовательности:</a:t>
            </a:r>
          </a:p>
          <a:p>
            <a:pPr marL="0" indent="0">
              <a:buNone/>
            </a:pPr>
            <a:endParaRPr lang="ru-RU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34174" y="1196752"/>
                <a:ext cx="7992888" cy="931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 Аналитический (с помощью формулы)</a:t>
                </a: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schemeClr val="bg1"/>
                    </a:solidFill>
                  </a:rPr>
                  <a:t>Пример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ru-RU" sz="28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74" y="1196752"/>
                <a:ext cx="7992888" cy="931912"/>
              </a:xfrm>
              <a:prstGeom prst="rect">
                <a:avLst/>
              </a:prstGeom>
              <a:blipFill rotWithShape="1">
                <a:blip r:embed="rId3"/>
                <a:stretch>
                  <a:fillRect l="-1678" t="-6536" b="-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86730" y="2144584"/>
            <a:ext cx="7992888" cy="636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r>
              <a:rPr lang="ru-RU" sz="2800" b="1" dirty="0" smtClean="0">
                <a:solidFill>
                  <a:schemeClr val="bg1"/>
                </a:solidFill>
              </a:rPr>
              <a:t>; 7; 10; 13; 16; 19; …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62727" y="2765688"/>
            <a:ext cx="799288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Словесное задание последовательности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Пример: Последовательность простых чисел: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6730" y="3789040"/>
            <a:ext cx="5110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2, 3, 5, 7, 11, 13, 17, 19, 23, 29,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53254" y="4562841"/>
                <a:ext cx="797153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bg1"/>
                    </a:solidFill>
                  </a:rPr>
                  <a:t>Пример: Последовательность десятичных знаков числа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𝟏𝟒𝟏𝟓𝟗𝟐𝟔𝟓𝟑𝟓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54" y="4562841"/>
                <a:ext cx="7971536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607" t="-5732" r="-918" b="-17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614586" y="5484264"/>
            <a:ext cx="4014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3, 1, 4, 1, 5, 9, 2, 6, 5, 3, </a:t>
            </a:r>
            <a:r>
              <a:rPr lang="ru-RU" sz="2800" b="1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415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54" y="692696"/>
            <a:ext cx="7992888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задания последовательности:</a:t>
            </a:r>
          </a:p>
          <a:p>
            <a:pPr marL="0" indent="0">
              <a:buNone/>
            </a:pP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6054" y="1275348"/>
            <a:ext cx="7992888" cy="1361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3. Рекуррентное задание последовательности </a:t>
            </a:r>
            <a:r>
              <a:rPr lang="ru-RU" sz="2400" b="1" dirty="0" smtClean="0">
                <a:solidFill>
                  <a:srgbClr val="FFFF00"/>
                </a:solidFill>
              </a:rPr>
              <a:t>(задана формула, позволяющая вычислить последующий член через предыдущий)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30560" y="2577440"/>
                <a:ext cx="53281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solidFill>
                      <a:schemeClr val="bg1"/>
                    </a:solidFill>
                  </a:rPr>
                  <a:t>Пример: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; 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60" y="2577440"/>
                <a:ext cx="5328125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288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714048" y="3134762"/>
            <a:ext cx="4935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3, 7, 11, 15, 19, 23, 27, 31, 35, </a:t>
            </a:r>
            <a:r>
              <a:rPr lang="ru-RU" sz="2800" b="1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137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637" y="548680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последовательносте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6637" y="1052736"/>
            <a:ext cx="7931722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1. Последовательность называется  </a:t>
            </a:r>
            <a:r>
              <a:rPr lang="ru-RU" sz="2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возрастающей</a:t>
            </a:r>
            <a:r>
              <a:rPr lang="ru-RU" sz="2600" b="1" dirty="0" smtClean="0">
                <a:solidFill>
                  <a:schemeClr val="bg1"/>
                </a:solidFill>
              </a:rPr>
              <a:t>, если каждый последующий член больше предыдущего.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Пример: 1, 3, 5, 7, …</a:t>
            </a:r>
            <a:endParaRPr lang="ru-RU" sz="2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19957" y="2863384"/>
                <a:ext cx="7931722" cy="1645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tx2"/>
                  </a:buClr>
                  <a:buNone/>
                </a:pPr>
                <a:r>
                  <a:rPr lang="ru-RU" sz="2600" b="1" dirty="0" smtClean="0">
                    <a:solidFill>
                      <a:schemeClr val="bg1"/>
                    </a:solidFill>
                  </a:rPr>
                  <a:t>2. Последовательность называется  </a:t>
                </a:r>
                <a:r>
                  <a:rPr lang="ru-RU" sz="2600" b="1" i="1" u="sng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убывающей</a:t>
                </a:r>
                <a:r>
                  <a:rPr lang="ru-RU" sz="2600" b="1" dirty="0" smtClean="0">
                    <a:solidFill>
                      <a:schemeClr val="bg1"/>
                    </a:solidFill>
                  </a:rPr>
                  <a:t>, если каждый последующий член меньше предыдущего.</a:t>
                </a:r>
              </a:p>
              <a:p>
                <a:pPr marL="0" indent="0">
                  <a:buClr>
                    <a:schemeClr val="tx2"/>
                  </a:buClr>
                  <a:buNone/>
                </a:pPr>
                <a:r>
                  <a:rPr lang="ru-RU" sz="2600" b="1" dirty="0" smtClean="0">
                    <a:solidFill>
                      <a:schemeClr val="bg1"/>
                    </a:solidFill>
                  </a:rPr>
                  <a:t>Пример: 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chemeClr val="bg1"/>
                    </a:solidFill>
                  </a:rPr>
                  <a:t>, …</a:t>
                </a:r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57" y="2863384"/>
                <a:ext cx="7931722" cy="1645736"/>
              </a:xfrm>
              <a:prstGeom prst="rect">
                <a:avLst/>
              </a:prstGeom>
              <a:blipFill rotWithShape="1">
                <a:blip r:embed="rId3"/>
                <a:stretch>
                  <a:fillRect l="-1384" t="-3333" r="-2229" b="-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634061" y="4652118"/>
            <a:ext cx="81685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 dirty="0">
                <a:solidFill>
                  <a:schemeClr val="bg1"/>
                </a:solidFill>
              </a:rPr>
              <a:t>Возрастающие и убывающие последовательности объединяют термином – </a:t>
            </a:r>
            <a:r>
              <a:rPr lang="ru-RU" sz="2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монотонные последовательности</a:t>
            </a:r>
            <a:r>
              <a:rPr lang="ru-RU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8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637" y="548680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последовательносте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6637" y="1052736"/>
            <a:ext cx="793172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3. Последовательность называется  </a:t>
            </a:r>
            <a:r>
              <a:rPr lang="ru-RU" sz="2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немонотонной</a:t>
            </a: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dirty="0" smtClean="0">
                <a:solidFill>
                  <a:schemeClr val="bg1"/>
                </a:solidFill>
              </a:rPr>
              <a:t>если она не является ни возрастающей, ни убывающей.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117" y="2329448"/>
            <a:ext cx="43877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2600" b="1" dirty="0">
                <a:solidFill>
                  <a:schemeClr val="bg1"/>
                </a:solidFill>
              </a:rPr>
              <a:t>Пример: </a:t>
            </a:r>
            <a:r>
              <a:rPr lang="ru-RU" sz="2600" b="1" dirty="0" smtClean="0">
                <a:solidFill>
                  <a:schemeClr val="bg1"/>
                </a:solidFill>
              </a:rPr>
              <a:t>1; -2;  4; -8; 16; -32 </a:t>
            </a:r>
            <a:r>
              <a:rPr lang="ru-RU" sz="26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6637" y="3068960"/>
            <a:ext cx="793172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ru-RU" sz="2600" b="1" dirty="0">
                <a:solidFill>
                  <a:schemeClr val="bg1"/>
                </a:solidFill>
              </a:rPr>
              <a:t>4</a:t>
            </a:r>
            <a:r>
              <a:rPr lang="ru-RU" sz="2600" b="1" dirty="0" smtClean="0">
                <a:solidFill>
                  <a:schemeClr val="bg1"/>
                </a:solidFill>
              </a:rPr>
              <a:t>. Последовательность называется  </a:t>
            </a:r>
            <a:r>
              <a:rPr lang="ru-RU" sz="2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стационарной </a:t>
            </a:r>
            <a:r>
              <a:rPr lang="ru-RU" sz="2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(постоянной ; константой)</a:t>
            </a: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600" b="1" dirty="0" smtClean="0">
                <a:solidFill>
                  <a:srgbClr val="FFFF00"/>
                </a:solidFill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</a:rPr>
              <a:t>если все её члены равны.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2357" y="4394338"/>
            <a:ext cx="37433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2600" b="1" dirty="0">
                <a:solidFill>
                  <a:schemeClr val="bg1"/>
                </a:solidFill>
              </a:rPr>
              <a:t>Пример: </a:t>
            </a:r>
            <a:r>
              <a:rPr lang="ru-RU" sz="2600" b="1" dirty="0" smtClean="0">
                <a:solidFill>
                  <a:schemeClr val="bg1"/>
                </a:solidFill>
              </a:rPr>
              <a:t>4; 4; 4; 4; 4; 4 </a:t>
            </a:r>
            <a:r>
              <a:rPr lang="ru-RU" sz="2600" b="1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278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637" y="548680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последовательносте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6637" y="1052736"/>
            <a:ext cx="793172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1. Последовательности  бывают  </a:t>
            </a:r>
            <a:r>
              <a:rPr lang="ru-RU" sz="2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бесконечные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0142" y="1628800"/>
            <a:ext cx="43877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2600" b="1" dirty="0">
                <a:solidFill>
                  <a:schemeClr val="bg1"/>
                </a:solidFill>
              </a:rPr>
              <a:t>Пример: </a:t>
            </a:r>
            <a:r>
              <a:rPr lang="ru-RU" sz="2600" b="1" dirty="0" smtClean="0">
                <a:solidFill>
                  <a:schemeClr val="bg1"/>
                </a:solidFill>
              </a:rPr>
              <a:t>1; -2;  4; -8; 16; -32 </a:t>
            </a:r>
            <a:r>
              <a:rPr lang="ru-RU" sz="26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63385" y="2448704"/>
            <a:ext cx="7931722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2. Последовательности  бывают  </a:t>
            </a:r>
            <a:r>
              <a:rPr lang="ru-RU" sz="2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конечные</a:t>
            </a:r>
            <a:endParaRPr lang="ru-RU" sz="26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622" y="3023969"/>
            <a:ext cx="41649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2600" b="1" dirty="0">
                <a:solidFill>
                  <a:schemeClr val="bg1"/>
                </a:solidFill>
              </a:rPr>
              <a:t>Пример: </a:t>
            </a:r>
            <a:r>
              <a:rPr lang="ru-RU" sz="2600" b="1" dirty="0" smtClean="0">
                <a:solidFill>
                  <a:schemeClr val="bg1"/>
                </a:solidFill>
              </a:rPr>
              <a:t>1; -2;  4; -8; 16; -32.</a:t>
            </a:r>
            <a:endParaRPr lang="ru-RU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393375" y="1175431"/>
            <a:ext cx="8358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Последовательность </a:t>
            </a:r>
            <a:r>
              <a:rPr lang="ru-RU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(у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600" i="1" dirty="0" smtClean="0">
                <a:solidFill>
                  <a:schemeClr val="bg1"/>
                </a:solidFill>
              </a:rPr>
              <a:t>, </a:t>
            </a:r>
            <a:r>
              <a:rPr lang="ru-RU" sz="2600" dirty="0">
                <a:solidFill>
                  <a:schemeClr val="bg1"/>
                </a:solidFill>
              </a:rPr>
              <a:t>называют </a:t>
            </a:r>
            <a:r>
              <a:rPr lang="ru-RU" sz="2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ограниченной сверху</a:t>
            </a:r>
            <a:r>
              <a:rPr lang="ru-RU" sz="2600" dirty="0">
                <a:solidFill>
                  <a:schemeClr val="bg1"/>
                </a:solidFill>
              </a:rPr>
              <a:t>, если все ее члены не больше некоторого числа.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9714" y="2204864"/>
            <a:ext cx="842652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Иными словами, последовательность </a:t>
            </a:r>
            <a:r>
              <a:rPr lang="ru-RU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ограничена сверху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если существует число </a:t>
            </a:r>
            <a:r>
              <a:rPr lang="ru-RU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такое, что для любого </a:t>
            </a:r>
            <a:r>
              <a:rPr lang="en-US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выполняется неравенство  </a:t>
            </a:r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≤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называют 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верхней границей последовательности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495501" y="4166527"/>
            <a:ext cx="7964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Например:  </a:t>
            </a:r>
            <a:r>
              <a:rPr lang="ru-RU" sz="3200" dirty="0" smtClean="0">
                <a:solidFill>
                  <a:schemeClr val="bg1"/>
                </a:solidFill>
              </a:rPr>
              <a:t>-1</a:t>
            </a:r>
            <a:r>
              <a:rPr lang="ru-RU" sz="3200" dirty="0">
                <a:solidFill>
                  <a:schemeClr val="bg1"/>
                </a:solidFill>
              </a:rPr>
              <a:t>, -4, -9, -16,…, </a:t>
            </a:r>
            <a:r>
              <a:rPr lang="ru-RU" sz="3200" dirty="0" smtClean="0">
                <a:solidFill>
                  <a:schemeClr val="bg1"/>
                </a:solidFill>
              </a:rPr>
              <a:t>-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²</a:t>
            </a:r>
            <a:r>
              <a:rPr lang="ru-RU" sz="3200" dirty="0" smtClean="0">
                <a:solidFill>
                  <a:schemeClr val="bg1"/>
                </a:solidFill>
              </a:rPr>
              <a:t> ,…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466" name="Rectangle 4"/>
          <p:cNvSpPr>
            <a:spLocks noChangeArrowheads="1"/>
          </p:cNvSpPr>
          <p:nvPr/>
        </p:nvSpPr>
        <p:spPr bwMode="auto">
          <a:xfrm>
            <a:off x="442123" y="4939233"/>
            <a:ext cx="79649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качестве верхней границы можно взять число -1 или любое число, которое больше  -1, например 0.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6637" y="548680"/>
            <a:ext cx="8229600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последовательностей (новое)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5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465" grpId="0"/>
      <p:bldP spid="194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65" y="-48842"/>
            <a:ext cx="9699036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422403" y="1117112"/>
            <a:ext cx="8358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Последовательность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i="1" dirty="0">
                <a:solidFill>
                  <a:schemeClr val="bg1"/>
                </a:solidFill>
              </a:rPr>
              <a:t>(</a:t>
            </a:r>
            <a:r>
              <a:rPr lang="ru-RU" sz="2800" i="1" dirty="0" smtClean="0">
                <a:solidFill>
                  <a:schemeClr val="bg1"/>
                </a:solidFill>
              </a:rPr>
              <a:t>у</a:t>
            </a:r>
            <a:r>
              <a:rPr lang="en-US" sz="1600" i="1" dirty="0" smtClean="0">
                <a:solidFill>
                  <a:schemeClr val="bg1"/>
                </a:solidFill>
              </a:rPr>
              <a:t>n</a:t>
            </a:r>
            <a:r>
              <a:rPr lang="ru-RU" sz="2800" i="1" dirty="0" smtClean="0">
                <a:solidFill>
                  <a:schemeClr val="bg1"/>
                </a:solidFill>
              </a:rPr>
              <a:t>), </a:t>
            </a:r>
            <a:r>
              <a:rPr lang="ru-RU" sz="2600" dirty="0">
                <a:solidFill>
                  <a:schemeClr val="bg1"/>
                </a:solidFill>
              </a:rPr>
              <a:t>называют </a:t>
            </a:r>
            <a:r>
              <a:rPr lang="ru-RU" sz="2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ограниченной </a:t>
            </a:r>
            <a:r>
              <a:rPr lang="ru-RU" sz="2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снизу</a:t>
            </a:r>
            <a:r>
              <a:rPr lang="ru-RU" sz="2600" dirty="0">
                <a:solidFill>
                  <a:schemeClr val="bg1"/>
                </a:solidFill>
              </a:rPr>
              <a:t>, если все ее члены не </a:t>
            </a:r>
            <a:r>
              <a:rPr lang="ru-RU" sz="2600" dirty="0" smtClean="0">
                <a:solidFill>
                  <a:schemeClr val="bg1"/>
                </a:solidFill>
              </a:rPr>
              <a:t>меньше </a:t>
            </a:r>
            <a:r>
              <a:rPr lang="ru-RU" sz="2600" dirty="0">
                <a:solidFill>
                  <a:schemeClr val="bg1"/>
                </a:solidFill>
              </a:rPr>
              <a:t>некоторого числа.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2403" y="2090083"/>
            <a:ext cx="842652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Иными словами, последовательность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ограничена </a:t>
            </a:r>
            <a:r>
              <a:rPr lang="ru-RU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снизу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если существует число </a:t>
            </a:r>
            <a:r>
              <a:rPr lang="en-US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такое, что для любого </a:t>
            </a:r>
            <a:r>
              <a:rPr lang="en-US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выполняется неравенство  </a:t>
            </a:r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≥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называют </a:t>
            </a:r>
            <a:r>
              <a:rPr lang="ru-RU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нижней 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границей последовательности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510014" y="3844409"/>
            <a:ext cx="7964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Например:  </a:t>
            </a:r>
            <a:r>
              <a:rPr lang="ru-RU" sz="3200" dirty="0" smtClean="0">
                <a:solidFill>
                  <a:schemeClr val="bg1"/>
                </a:solidFill>
              </a:rPr>
              <a:t>1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smtClean="0">
                <a:solidFill>
                  <a:schemeClr val="bg1"/>
                </a:solidFill>
              </a:rPr>
              <a:t>4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smtClean="0">
                <a:solidFill>
                  <a:schemeClr val="bg1"/>
                </a:solidFill>
              </a:rPr>
              <a:t>9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smtClean="0">
                <a:solidFill>
                  <a:schemeClr val="bg1"/>
                </a:solidFill>
              </a:rPr>
              <a:t>16</a:t>
            </a:r>
            <a:r>
              <a:rPr lang="ru-RU" sz="3200" dirty="0">
                <a:solidFill>
                  <a:schemeClr val="bg1"/>
                </a:solidFill>
              </a:rPr>
              <a:t>,…,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²</a:t>
            </a:r>
            <a:r>
              <a:rPr lang="ru-RU" sz="3200" dirty="0" smtClean="0">
                <a:solidFill>
                  <a:schemeClr val="bg1"/>
                </a:solidFill>
              </a:rPr>
              <a:t> ,…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6" name="Rectangle 4"/>
              <p:cNvSpPr>
                <a:spLocks noChangeArrowheads="1"/>
              </p:cNvSpPr>
              <p:nvPr/>
            </p:nvSpPr>
            <p:spPr bwMode="auto">
              <a:xfrm>
                <a:off x="471152" y="4429184"/>
                <a:ext cx="7964931" cy="1100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600" dirty="0" smtClean="0">
                    <a:solidFill>
                      <a:schemeClr val="bg1"/>
                    </a:solidFill>
                    <a:latin typeface="Calibri" pitchFamily="34" charset="0"/>
                  </a:rPr>
                  <a:t>В качестве нижней границы можно взять число 1 или любое число, которое меньше 1, например</a:t>
                </a:r>
                <a:r>
                  <a:rPr lang="ru-RU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.</a:t>
                </a:r>
                <a:endParaRPr lang="ru-RU" sz="28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946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152" y="4429184"/>
                <a:ext cx="7964931" cy="1100814"/>
              </a:xfrm>
              <a:prstGeom prst="rect">
                <a:avLst/>
              </a:prstGeom>
              <a:blipFill rotWithShape="1">
                <a:blip r:embed="rId3"/>
                <a:stretch>
                  <a:fillRect l="-1301" t="-4444" b="-7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6838" y="545817"/>
            <a:ext cx="8229600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последовательностей (новое)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10150" y="5475286"/>
            <a:ext cx="8280919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ru-RU" sz="2400" b="1" dirty="0">
                <a:solidFill>
                  <a:schemeClr val="bg1"/>
                </a:solidFill>
              </a:rPr>
              <a:t>Если последовательность ограничена и снизу и сверху, то ее называют 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ограниченной последовательностью</a:t>
            </a:r>
            <a:r>
              <a:rPr lang="ru-RU" sz="2400" b="1" i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1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465" grpId="0"/>
      <p:bldP spid="19466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1496</Words>
  <Application>Microsoft Office PowerPoint</Application>
  <PresentationFormat>Экран (4:3)</PresentationFormat>
  <Paragraphs>117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Предел последовательности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1</vt:lpstr>
      <vt:lpstr>Сравним две последовательности</vt:lpstr>
      <vt:lpstr>Возникает вопрос: как узнать, является ли конкретная точка, взятая на координатной прямой, «точкой сгущения»  для членов заданной последовательности?</vt:lpstr>
      <vt:lpstr>Определение 2</vt:lpstr>
      <vt:lpstr>Определение 2</vt:lpstr>
      <vt:lpstr>Большой Энциклопедический словарь</vt:lpstr>
      <vt:lpstr>Презентация PowerPoint</vt:lpstr>
      <vt:lpstr>Свойства пределов</vt:lpstr>
      <vt:lpstr>Свойства пределов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Графики функций</dc:title>
  <dc:creator>Догадова</dc:creator>
  <cp:lastModifiedBy>Догадова</cp:lastModifiedBy>
  <cp:revision>85</cp:revision>
  <dcterms:created xsi:type="dcterms:W3CDTF">2016-08-08T13:26:46Z</dcterms:created>
  <dcterms:modified xsi:type="dcterms:W3CDTF">2018-02-24T06:41:44Z</dcterms:modified>
</cp:coreProperties>
</file>