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304" r:id="rId4"/>
    <p:sldId id="305" r:id="rId5"/>
    <p:sldId id="307" r:id="rId6"/>
    <p:sldId id="30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ADD3F-11DC-43E8-AA0C-FFCD9624ED55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A990-70E0-47A8-A43E-6972A6BF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2B0B-D53F-4FF3-BF83-FF088573A110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04856" cy="108255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Сумма бесконечной геометрической прогрессии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098" y="3609086"/>
            <a:ext cx="6400800" cy="10440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Алгебра и начала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математического анализа,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10 класс</a:t>
            </a:r>
            <a:endParaRPr lang="es-ES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Мои документы\Downloads\Школа\grandfather-bald-head-bald-patch-bald-man-grand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00772"/>
            <a:ext cx="2369154" cy="281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76054" y="589360"/>
                <a:ext cx="7992888" cy="10394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Рассмотрим бесконечную геометрическую прогрессию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200" b="1" i="0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ru-RU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ru-RU" sz="2200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ru-RU" sz="2200" b="1" i="0" smtClean="0">
                        <a:solidFill>
                          <a:schemeClr val="bg1"/>
                        </a:solidFill>
                        <a:latin typeface="Cambria Math"/>
                      </a:rPr>
                      <m:t>…,</m:t>
                    </m:r>
                    <m:sSub>
                      <m:sSubPr>
                        <m:ctrlPr>
                          <a:rPr lang="ru-RU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ru-RU" sz="2200" b="1" i="0" smtClean="0">
                        <a:solidFill>
                          <a:schemeClr val="bg1"/>
                        </a:solidFill>
                        <a:latin typeface="Cambria Math"/>
                      </a:rPr>
                      <m:t>,…</m:t>
                    </m:r>
                  </m:oMath>
                </a14:m>
                <a:endParaRPr lang="ru-RU" sz="2200" b="1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ru-RU" sz="24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54" y="589360"/>
                <a:ext cx="7992888" cy="1039440"/>
              </a:xfrm>
              <a:prstGeom prst="rect">
                <a:avLst/>
              </a:prstGeom>
              <a:blipFill rotWithShape="1">
                <a:blip r:embed="rId3"/>
                <a:stretch>
                  <a:fillRect l="-915" t="-3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4802" y="1484784"/>
                <a:ext cx="265361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02" y="1484784"/>
                <a:ext cx="265361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91879" y="1484784"/>
                <a:ext cx="12731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ru-RU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79" y="1484784"/>
                <a:ext cx="127310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6040" y="2185664"/>
            <a:ext cx="7992888" cy="795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Как и всякая </a:t>
            </a:r>
            <a:r>
              <a:rPr lang="ru-RU" sz="2200" b="1" dirty="0">
                <a:solidFill>
                  <a:schemeClr val="bg1"/>
                </a:solidFill>
              </a:rPr>
              <a:t>последовательность </a:t>
            </a:r>
            <a:r>
              <a:rPr lang="ru-RU" sz="2200" b="1" dirty="0" smtClean="0">
                <a:solidFill>
                  <a:schemeClr val="bg1"/>
                </a:solidFill>
              </a:rPr>
              <a:t>геометрическая прогрессия может расходиться или сходиться.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6040" y="4325793"/>
            <a:ext cx="7992888" cy="114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Если последовательность расходится, то нельзя найти сумму всех её членов. Можно найти только сумму определённого количества </a:t>
            </a:r>
            <a:r>
              <a:rPr lang="en-US" sz="2200" b="1" i="1" dirty="0" smtClean="0">
                <a:solidFill>
                  <a:schemeClr val="bg1"/>
                </a:solidFill>
              </a:rPr>
              <a:t>n</a:t>
            </a:r>
            <a:r>
              <a:rPr lang="ru-RU" sz="2200" b="1" dirty="0" smtClean="0">
                <a:solidFill>
                  <a:schemeClr val="bg1"/>
                </a:solidFill>
              </a:rPr>
              <a:t> членов.</a:t>
            </a:r>
            <a:endParaRPr lang="ru-RU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7244" y="5414973"/>
                <a:ext cx="2757550" cy="1001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𝑞</m:t>
                          </m:r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44" y="5414973"/>
                <a:ext cx="2757550" cy="10010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636260" y="2973396"/>
            <a:ext cx="26773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1; 2; 4; 8; 16; 32 </a:t>
            </a:r>
            <a:r>
              <a:rPr lang="ru-RU" sz="2600" b="1" dirty="0">
                <a:solidFill>
                  <a:schemeClr val="bg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0472" y="3433733"/>
                <a:ext cx="5135479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𝟏</m:t>
                      </m:r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…,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ru-RU" sz="2600" b="1" dirty="0"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72" y="3433733"/>
                <a:ext cx="5135479" cy="8440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9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7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3809" y="620688"/>
            <a:ext cx="79928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Если последовательность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</a:rPr>
              <a:t>сходится, то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  <a:cs typeface="Arial" pitchFamily="34" charset="0"/>
              </a:rPr>
              <a:t>все </a:t>
            </a:r>
            <a:r>
              <a:rPr lang="ru-RU" sz="2200" b="1" dirty="0">
                <a:solidFill>
                  <a:srgbClr val="FFFF00"/>
                </a:solidFill>
                <a:cs typeface="Arial" pitchFamily="34" charset="0"/>
              </a:rPr>
              <a:t>её члены </a:t>
            </a:r>
            <a:r>
              <a:rPr lang="ru-RU" sz="2200" b="1" dirty="0">
                <a:solidFill>
                  <a:schemeClr val="bg1"/>
                </a:solidFill>
                <a:cs typeface="Arial" pitchFamily="34" charset="0"/>
              </a:rPr>
              <a:t>(точнее, соответствующие им точки) </a:t>
            </a:r>
            <a:r>
              <a:rPr lang="ru-RU" sz="2200" b="1" dirty="0">
                <a:solidFill>
                  <a:srgbClr val="FFFF00"/>
                </a:solidFill>
                <a:cs typeface="Arial" pitchFamily="34" charset="0"/>
              </a:rPr>
              <a:t>принадлежат некоторому отрезку</a:t>
            </a:r>
            <a:r>
              <a:rPr lang="ru-RU" sz="2200" b="1" dirty="0" smtClean="0">
                <a:solidFill>
                  <a:srgbClr val="FFFF00"/>
                </a:solidFill>
                <a:cs typeface="Arial" pitchFamily="34" charset="0"/>
              </a:rPr>
              <a:t>.</a:t>
            </a:r>
            <a:endParaRPr lang="ru-RU" sz="2200" b="1" i="1" dirty="0">
              <a:solidFill>
                <a:srgbClr val="FFFF00"/>
              </a:solidFill>
              <a:cs typeface="Arial" pitchFamily="34" charset="0"/>
            </a:endParaRPr>
          </a:p>
        </p:txBody>
      </p:sp>
      <p:pic>
        <p:nvPicPr>
          <p:cNvPr id="6" name="Picture 2" descr="C:\Documents and Settings\Admin\Мои документы\Kyocera_20180218_001\Копия Scan_0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6" r="-149" b="6148"/>
          <a:stretch/>
        </p:blipFill>
        <p:spPr bwMode="auto">
          <a:xfrm>
            <a:off x="696956" y="2417508"/>
            <a:ext cx="4540019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4985" y="1513249"/>
                <a:ext cx="5135479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𝟏</m:t>
                      </m:r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</m:t>
                      </m:r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…, </m:t>
                      </m:r>
                      <m:f>
                        <m:fPr>
                          <m:ctrlP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6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2600" b="1" i="0" smtClean="0"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, …</m:t>
                      </m:r>
                    </m:oMath>
                  </m:oMathPara>
                </a14:m>
                <a:endParaRPr lang="ru-RU" sz="2600" b="1" dirty="0"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85" y="1513249"/>
                <a:ext cx="5135479" cy="8440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6040" y="4149080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Если последовательность сходится, то можно найти сумму всех её членов. 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1719" y="5093568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Выведем формулу для нахождения суммы всех членов бесконечной геометрической прогрессии.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3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4943" y="2132856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Если прогрессия сходилась, то она сходится к пределу.</a:t>
            </a:r>
            <a:endParaRPr lang="ru-RU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7301" y="1413272"/>
                <a:ext cx="15343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𝑞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ru-RU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01" y="1413272"/>
                <a:ext cx="153439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301" y="2767225"/>
                <a:ext cx="4516814" cy="1001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ru-RU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func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 smtClean="0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800" i="1" smtClean="0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800" i="1" smtClean="0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01" y="2767225"/>
                <a:ext cx="4516814" cy="10010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4729" y="621184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Чтобы бесконечная геометрическая прогрессия сходилась, нужно, чтобы её знаменатель </a:t>
            </a:r>
            <a:r>
              <a:rPr lang="en-US" sz="2200" b="1" i="1" dirty="0" smtClean="0">
                <a:solidFill>
                  <a:srgbClr val="FFFF00"/>
                </a:solidFill>
              </a:rPr>
              <a:t>q</a:t>
            </a:r>
            <a:r>
              <a:rPr lang="ru-RU" sz="2200" b="1" i="1" dirty="0" smtClean="0">
                <a:solidFill>
                  <a:srgbClr val="FFFF00"/>
                </a:solidFill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</a:rPr>
              <a:t> был … </a:t>
            </a:r>
            <a:endParaRPr lang="ru-RU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560" y="3797362"/>
                <a:ext cx="4276299" cy="98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/>
                        <m:e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60" y="3797362"/>
                <a:ext cx="4276299" cy="9828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2560" y="4749034"/>
                <a:ext cx="3086551" cy="98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/>
                        <m:e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60" y="4749034"/>
                <a:ext cx="3086551" cy="9828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39380" y="4736717"/>
                <a:ext cx="2182329" cy="98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/>
                        <m:e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99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sz="2800" i="1">
                                  <a:solidFill>
                                    <a:srgbClr val="FF99FF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80" y="4736717"/>
                <a:ext cx="2182329" cy="9828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70985" y="4763549"/>
                <a:ext cx="2152320" cy="982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/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985" y="4763549"/>
                <a:ext cx="2152320" cy="9828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64729" y="621184"/>
                <a:ext cx="7992888" cy="1295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bg1"/>
                    </a:solidFill>
                  </a:rPr>
                  <a:t>Если знаменатель </a:t>
                </a:r>
                <a:r>
                  <a:rPr lang="en-US" sz="2200" b="1" i="1" dirty="0">
                    <a:solidFill>
                      <a:srgbClr val="FFFF00"/>
                    </a:solidFill>
                    <a:latin typeface="Cambria" pitchFamily="18" charset="0"/>
                  </a:rPr>
                  <a:t>q</a:t>
                </a:r>
                <a:r>
                  <a:rPr lang="ru-RU" sz="2200" b="1" i="1" dirty="0">
                    <a:solidFill>
                      <a:srgbClr val="FFFF00"/>
                    </a:solidFill>
                  </a:rPr>
                  <a:t>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геометрической прогрессии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200" b="1" dirty="0" smtClean="0">
                    <a:solidFill>
                      <a:schemeClr val="bg1"/>
                    </a:solidFill>
                  </a:rPr>
                  <a:t> удовлетворяет неравенству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𝒒</m:t>
                        </m:r>
                      </m:e>
                    </m:d>
                    <m:r>
                      <a:rPr lang="en-US" sz="24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4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ru-RU" sz="2400" b="1" dirty="0" smtClean="0">
                    <a:solidFill>
                      <a:srgbClr val="FFFF00"/>
                    </a:solidFill>
                  </a:rPr>
                  <a:t>, </a:t>
                </a:r>
                <a:r>
                  <a:rPr lang="ru-RU" sz="2200" b="1" dirty="0">
                    <a:solidFill>
                      <a:schemeClr val="bg1"/>
                    </a:solidFill>
                  </a:rPr>
                  <a:t>то 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сумма </a:t>
                </a:r>
                <a:r>
                  <a:rPr lang="en-US" sz="2200" b="1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200" b="1" dirty="0" smtClean="0">
                    <a:solidFill>
                      <a:schemeClr val="bg1"/>
                    </a:solidFill>
                  </a:rPr>
                  <a:t> прогрессии вычисляется по формуле</a:t>
                </a:r>
                <a:endParaRPr lang="ru-RU" sz="2200" b="1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 </a:t>
                </a:r>
                <a:endParaRPr lang="ru-RU" sz="2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29" y="621184"/>
                <a:ext cx="7992888" cy="1295648"/>
              </a:xfrm>
              <a:prstGeom prst="rect">
                <a:avLst/>
              </a:prstGeom>
              <a:blipFill rotWithShape="1">
                <a:blip r:embed="rId3"/>
                <a:stretch>
                  <a:fillRect l="-992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722891" y="2013520"/>
            <a:ext cx="3289269" cy="1703512"/>
          </a:xfrm>
          <a:prstGeom prst="rec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24446" y="2043816"/>
                <a:ext cx="3143698" cy="161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4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4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4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4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446" y="2043816"/>
                <a:ext cx="3143698" cy="16192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39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265" y="-48842"/>
            <a:ext cx="9699036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1" y="620689"/>
                <a:ext cx="8145501" cy="16561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bg1"/>
                    </a:solidFill>
                  </a:rPr>
                  <a:t>Найдите сумму геометрической прогрессии</a:t>
                </a:r>
              </a:p>
              <a:p>
                <a:pPr marL="0" indent="0">
                  <a:buNone/>
                </a:pPr>
                <a:r>
                  <a:rPr lang="ru-RU" sz="4000" dirty="0" smtClean="0">
                    <a:solidFill>
                      <a:schemeClr val="bg1"/>
                    </a:solidFill>
                  </a:rPr>
                  <a:t>4, 2, 1,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/>
                      </a:rPr>
                      <m:t>, …</m:t>
                    </m:r>
                  </m:oMath>
                </a14:m>
                <a:endParaRPr lang="ru-RU" sz="4000" dirty="0">
                  <a:solidFill>
                    <a:schemeClr val="bg1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1" y="620689"/>
                <a:ext cx="8145501" cy="1656183"/>
              </a:xfrm>
              <a:blipFill rotWithShape="1">
                <a:blip r:embed="rId3"/>
                <a:stretch>
                  <a:fillRect l="-2695" t="-3309" b="-2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4473" y="2904124"/>
                <a:ext cx="1916760" cy="982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73" y="2904124"/>
                <a:ext cx="1916760" cy="982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бъект 2"/>
          <p:cNvSpPr txBox="1">
            <a:spLocks/>
          </p:cNvSpPr>
          <p:nvPr/>
        </p:nvSpPr>
        <p:spPr>
          <a:xfrm>
            <a:off x="497502" y="2429273"/>
            <a:ext cx="1842249" cy="4956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Решение: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0275" y="4005064"/>
                <a:ext cx="1860958" cy="11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75" y="4005064"/>
                <a:ext cx="1860958" cy="11104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96718" y="4033214"/>
                <a:ext cx="1858008" cy="1107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718" y="4033214"/>
                <a:ext cx="1858008" cy="11078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0274" y="5149605"/>
                <a:ext cx="5505902" cy="945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0,5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=4</m:t>
                      </m:r>
                      <m:r>
                        <a:rPr lang="ru-RU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:0,5=40 :5=8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74" y="5149605"/>
                <a:ext cx="5505902" cy="9458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Documents and Settings\Admin\Мои документы\Downloads\Школа\grandfather-bald-head-bald-patch-bald-man-grandpa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00772"/>
            <a:ext cx="2369154" cy="281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439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Сумма бесконечной геометрической прогрессии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Догадова</dc:creator>
  <cp:lastModifiedBy>Догадова</cp:lastModifiedBy>
  <cp:revision>99</cp:revision>
  <dcterms:created xsi:type="dcterms:W3CDTF">2016-08-08T13:26:46Z</dcterms:created>
  <dcterms:modified xsi:type="dcterms:W3CDTF">2018-02-25T11:55:18Z</dcterms:modified>
</cp:coreProperties>
</file>