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8" r:id="rId3"/>
    <p:sldId id="304" r:id="rId4"/>
    <p:sldId id="319" r:id="rId5"/>
    <p:sldId id="316" r:id="rId6"/>
    <p:sldId id="320" r:id="rId7"/>
    <p:sldId id="332" r:id="rId8"/>
    <p:sldId id="333" r:id="rId9"/>
    <p:sldId id="334" r:id="rId10"/>
    <p:sldId id="33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DD3F-11DC-43E8-AA0C-FFCD9624ED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A990-70E0-47A8-A43E-6972A6BF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A990-70E0-47A8-A43E-6972A6BF84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5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A990-70E0-47A8-A43E-6972A6BF84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5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A990-70E0-47A8-A43E-6972A6BF84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5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A990-70E0-47A8-A43E-6972A6BF84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5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3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335863-58E5-41C7-9FAA-60B2DB7851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2B0B-D53F-4FF3-BF83-FF088573A1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25" y="2232820"/>
            <a:ext cx="7704856" cy="1082551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Производная функции,</a:t>
            </a:r>
            <a:br>
              <a:rPr lang="ru-RU" sz="4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формулы дифференцирования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853" y="3861048"/>
            <a:ext cx="6400800" cy="10440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chemeClr val="bg1"/>
                </a:solidFill>
              </a:rPr>
              <a:t>Алгебра и начала 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chemeClr val="bg1"/>
                </a:solidFill>
              </a:rPr>
              <a:t>математического анализа,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chemeClr val="bg1"/>
                </a:solidFill>
              </a:rPr>
              <a:t> 10 класс</a:t>
            </a:r>
            <a:endParaRPr lang="es-ES" sz="25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1142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31638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577324" y="476672"/>
                <a:ext cx="7881361" cy="1386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Пример </a:t>
                </a:r>
                <a:r>
                  <a:rPr lang="en-US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5</a:t>
                </a:r>
                <a:endParaRPr lang="ru-RU" sz="2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Найдите значение производной функции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𝒈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)=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324" y="476672"/>
                <a:ext cx="7881361" cy="1386020"/>
              </a:xfrm>
              <a:prstGeom prst="rect">
                <a:avLst/>
              </a:prstGeom>
              <a:blipFill rotWithShape="1">
                <a:blip r:embed="rId4"/>
                <a:stretch>
                  <a:fillRect l="-1315" t="-3947" b="-7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8676" y="1699916"/>
            <a:ext cx="1658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Решение: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649236" y="2160533"/>
                <a:ext cx="4006309" cy="705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236" y="2160533"/>
                <a:ext cx="4006309" cy="705706"/>
              </a:xfrm>
              <a:prstGeom prst="rect">
                <a:avLst/>
              </a:prstGeom>
              <a:blipFill rotWithShape="1">
                <a:blip r:embed="rId5"/>
                <a:stretch>
                  <a:fillRect l="-2435" b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662330" y="2858650"/>
                <a:ext cx="7870110" cy="67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𝟏𝟔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𝟏𝟔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𝟔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330" y="2858650"/>
                <a:ext cx="7870110" cy="676788"/>
              </a:xfrm>
              <a:prstGeom prst="rect">
                <a:avLst/>
              </a:prstGeom>
              <a:blipFill rotWithShape="1">
                <a:blip r:embed="rId6"/>
                <a:stretch>
                  <a:fillRect l="-1239" b="-18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6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20700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 rot="10800000">
            <a:off x="1906586" y="1477892"/>
            <a:ext cx="1" cy="34632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rot="16200000">
            <a:off x="3238500" y="1304926"/>
            <a:ext cx="1587" cy="4824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 rot="603285">
            <a:off x="1912783" y="1702806"/>
            <a:ext cx="3599786" cy="3568517"/>
          </a:xfrm>
          <a:custGeom>
            <a:avLst/>
            <a:gdLst>
              <a:gd name="T0" fmla="*/ 0 w 2042"/>
              <a:gd name="T1" fmla="*/ 1043 h 1043"/>
              <a:gd name="T2" fmla="*/ 862 w 2042"/>
              <a:gd name="T3" fmla="*/ 227 h 1043"/>
              <a:gd name="T4" fmla="*/ 2042 w 2042"/>
              <a:gd name="T5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2" h="1043">
                <a:moveTo>
                  <a:pt x="0" y="1043"/>
                </a:moveTo>
                <a:cubicBezTo>
                  <a:pt x="261" y="722"/>
                  <a:pt x="522" y="401"/>
                  <a:pt x="862" y="227"/>
                </a:cubicBezTo>
                <a:cubicBezTo>
                  <a:pt x="1202" y="53"/>
                  <a:pt x="1845" y="38"/>
                  <a:pt x="2042" y="0"/>
                </a:cubicBezTo>
              </a:path>
            </a:pathLst>
          </a:custGeom>
          <a:noFill/>
          <a:ln w="28575" cmpd="sng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CCFF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19594091">
            <a:off x="2647994" y="2203049"/>
            <a:ext cx="9428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у=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ru-RU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х)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6249" y="416346"/>
            <a:ext cx="73264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Пусть функция </a:t>
            </a:r>
            <a:r>
              <a:rPr lang="en-US" sz="2000" b="1" i="1" dirty="0">
                <a:solidFill>
                  <a:schemeClr val="bg1"/>
                </a:solidFill>
              </a:rPr>
              <a:t>y = f(x)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определена в некотором интервале </a:t>
            </a:r>
            <a:r>
              <a:rPr lang="ru-RU" sz="2000" b="1" i="1" dirty="0">
                <a:solidFill>
                  <a:schemeClr val="bg1"/>
                </a:solidFill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</a:rPr>
              <a:t>a;b</a:t>
            </a:r>
            <a:r>
              <a:rPr lang="en-US" sz="2000" b="1" i="1" dirty="0">
                <a:solidFill>
                  <a:schemeClr val="bg1"/>
                </a:solidFill>
              </a:rPr>
              <a:t>)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547813" y="1321911"/>
            <a:ext cx="3289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y</a:t>
            </a:r>
          </a:p>
          <a:p>
            <a:endParaRPr lang="ru-RU" b="0" dirty="0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64163" y="3644900"/>
            <a:ext cx="3257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x</a:t>
            </a:r>
          </a:p>
          <a:p>
            <a:endParaRPr lang="ru-RU" b="0" dirty="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619250" y="3716338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0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891769" y="3687604"/>
            <a:ext cx="5762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х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642553" y="3746545"/>
            <a:ext cx="492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Х</a:t>
            </a:r>
            <a:r>
              <a:rPr lang="ru-RU" sz="1200" b="1" i="1" dirty="0" smtClean="0">
                <a:solidFill>
                  <a:schemeClr val="bg1"/>
                </a:solidFill>
              </a:rPr>
              <a:t>0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2916238" y="3068638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1908175" y="3068638"/>
            <a:ext cx="100806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H="1">
            <a:off x="1908175" y="2060575"/>
            <a:ext cx="31686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067300" y="2033588"/>
            <a:ext cx="9525" cy="16827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7" name="AutoShape 41"/>
          <p:cNvSpPr>
            <a:spLocks/>
          </p:cNvSpPr>
          <p:nvPr/>
        </p:nvSpPr>
        <p:spPr bwMode="auto">
          <a:xfrm rot="16200000">
            <a:off x="3887788" y="2744788"/>
            <a:ext cx="217487" cy="2160587"/>
          </a:xfrm>
          <a:prstGeom prst="leftBrace">
            <a:avLst>
              <a:gd name="adj1" fmla="val 82786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51" name="AutoShape 55"/>
          <p:cNvSpPr>
            <a:spLocks/>
          </p:cNvSpPr>
          <p:nvPr/>
        </p:nvSpPr>
        <p:spPr bwMode="auto">
          <a:xfrm>
            <a:off x="1692275" y="2060575"/>
            <a:ext cx="215900" cy="1008063"/>
          </a:xfrm>
          <a:prstGeom prst="leftBrace">
            <a:avLst>
              <a:gd name="adj1" fmla="val 3890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2916238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2916238" y="3644900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>
            <a:off x="5076825" y="3644900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6351588" y="27035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305570" y="1717358"/>
                <a:ext cx="2484485" cy="488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(</m:t>
                      </m:r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𝟎</m:t>
                          </m:r>
                        </m:sub>
                      </m:sSub>
                      <m:r>
                        <a:rPr lang="ru-RU" sz="1800" b="1" i="1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a:rPr lang="ru-RU" sz="1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70" y="1717358"/>
                <a:ext cx="2484485" cy="488079"/>
              </a:xfrm>
              <a:prstGeom prst="rect">
                <a:avLst/>
              </a:prstGeom>
              <a:blipFill rotWithShape="1">
                <a:blip r:embed="rId3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2751" y="2856210"/>
                <a:ext cx="9262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>
                        <a:solidFill>
                          <a:schemeClr val="bg1"/>
                        </a:solidFill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51" y="2856210"/>
                <a:ext cx="92627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37471" y="2394545"/>
                <a:ext cx="620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ru-RU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71" y="2394545"/>
                <a:ext cx="62068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41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24473" y="3840892"/>
                <a:ext cx="6094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ru-RU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473" y="3840892"/>
                <a:ext cx="60946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00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76249" y="770007"/>
                <a:ext cx="827722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Аргументу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2000" b="1" dirty="0">
                    <a:solidFill>
                      <a:schemeClr val="bg1"/>
                    </a:solidFill>
                    <a:latin typeface="+mj-lt"/>
                  </a:rPr>
                  <a:t>придадим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некоторое приращение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+mj-lt"/>
                  </a:rPr>
                  <a:t>такое, чтобы не выйти из этого интервала, т.е.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+∆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𝒙</m:t>
                    </m:r>
                    <m:r>
                      <a:rPr lang="ru-RU" sz="20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𝝐</m:t>
                    </m:r>
                    <m:r>
                      <a:rPr lang="ru-RU" sz="2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49" y="770007"/>
                <a:ext cx="8277225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736" t="-4310" b="-14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5437658" y="1591692"/>
                <a:ext cx="311282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Найдем соответствующее </a:t>
                </a:r>
                <a:endParaRPr lang="en-US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приращение функции: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+∆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7658" y="1591692"/>
                <a:ext cx="3112820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1957" t="-2994" r="-1566" b="-7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5510895" y="2659789"/>
                <a:ext cx="3362522" cy="6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Составим отношение: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6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6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6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ru-RU" sz="2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895" y="2659789"/>
                <a:ext cx="3362522" cy="670312"/>
              </a:xfrm>
              <a:prstGeom prst="rect">
                <a:avLst/>
              </a:prstGeom>
              <a:blipFill rotWithShape="1">
                <a:blip r:embed="rId9"/>
                <a:stretch>
                  <a:fillRect l="-18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403678" y="4545472"/>
                <a:ext cx="8477538" cy="104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  <a:effectLst/>
                  </a:rPr>
                  <a:t>Если существует предел этого отношения при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→</m:t>
                    </m:r>
                    <m:r>
                      <a:rPr lang="ru-RU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  <a:effectLst/>
                  </a:rPr>
                  <a:t>, то указанный предел называют производной функции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2000" b="1" i="1" dirty="0" smtClean="0">
                    <a:solidFill>
                      <a:schemeClr val="bg1"/>
                    </a:solidFill>
                    <a:effectLst/>
                  </a:rPr>
                  <a:t>y </a:t>
                </a:r>
                <a:r>
                  <a:rPr lang="en-US" sz="2000" b="1" i="1" dirty="0">
                    <a:solidFill>
                      <a:schemeClr val="bg1"/>
                    </a:solidFill>
                    <a:effectLst/>
                  </a:rPr>
                  <a:t>= f(x)</a:t>
                </a:r>
                <a:r>
                  <a:rPr lang="ru-RU" sz="2000" b="1" i="1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2000" b="1" i="1" dirty="0" smtClean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  <a:effectLst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  <a:effectLst/>
                  </a:rPr>
                  <a:t>и обозначают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  <a:effectLst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′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  <a:effectLst/>
                  </a:rPr>
                  <a:t>.</a:t>
                </a:r>
                <a:endParaRPr lang="ru-RU" sz="20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78" y="4545472"/>
                <a:ext cx="8477538" cy="1042017"/>
              </a:xfrm>
              <a:prstGeom prst="rect">
                <a:avLst/>
              </a:prstGeom>
              <a:blipFill rotWithShape="1">
                <a:blip r:embed="rId10"/>
                <a:stretch>
                  <a:fillRect l="-719" t="-2924" r="-431" b="-70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8615" y="5301208"/>
                <a:ext cx="366600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2800" b="1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15" y="5301208"/>
                <a:ext cx="3666004" cy="901785"/>
              </a:xfrm>
              <a:prstGeom prst="rect">
                <a:avLst/>
              </a:prstGeom>
              <a:blipFill rotWithShape="1">
                <a:blip r:embed="rId11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5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2" grpId="0" animBg="1"/>
      <p:bldP spid="29717" grpId="0" animBg="1"/>
      <p:bldP spid="29728" grpId="0" animBg="1"/>
      <p:bldP spid="29729" grpId="0" animBg="1"/>
      <p:bldP spid="29737" grpId="0" animBg="1"/>
      <p:bldP spid="29751" grpId="0" animBg="1"/>
      <p:bldP spid="29762" grpId="0" animBg="1"/>
      <p:bldP spid="29763" grpId="0" animBg="1"/>
      <p:bldP spid="27" grpId="0"/>
      <p:bldP spid="2" grpId="0"/>
      <p:bldP spid="6" grpId="0"/>
      <p:bldP spid="35" grpId="0"/>
      <p:bldP spid="29" grpId="0"/>
      <p:bldP spid="30" grpId="0" autoUpdateAnimBg="0"/>
      <p:bldP spid="31" grpId="0" autoUpdateAnimBg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20700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02770" y="3449814"/>
                <a:ext cx="7992888" cy="100811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200" b="1" dirty="0" smtClean="0">
                    <a:solidFill>
                      <a:schemeClr val="bg1"/>
                    </a:solidFill>
                  </a:rPr>
                  <a:t>Заметим, что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′=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′(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– </a:t>
                </a:r>
                <a:r>
                  <a:rPr lang="ru-RU" sz="2200" b="1" dirty="0" smtClean="0">
                    <a:solidFill>
                      <a:schemeClr val="bg1"/>
                    </a:solidFill>
                  </a:rPr>
                  <a:t>это новая функция, которую называют </a:t>
                </a:r>
                <a:r>
                  <a:rPr lang="ru-RU" sz="2200" b="1" i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производной функции</a:t>
                </a:r>
                <a:r>
                  <a:rPr lang="ru-RU" sz="2200" b="1" i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2770" y="3449814"/>
                <a:ext cx="7992888" cy="1008112"/>
              </a:xfrm>
              <a:blipFill rotWithShape="1">
                <a:blip r:embed="rId3"/>
                <a:stretch>
                  <a:fillRect l="-915" t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548680"/>
            <a:ext cx="833653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1"/>
                </a:solidFill>
              </a:rPr>
              <a:t>Предел отношения приращения функции к приращению аргумента при стремлении приращения аргумента к нулю называют </a:t>
            </a:r>
            <a:r>
              <a:rPr lang="ru-RU" sz="2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производной функции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i="1" dirty="0">
                <a:solidFill>
                  <a:schemeClr val="bg1"/>
                </a:solidFill>
              </a:rPr>
              <a:t>y = f(x)</a:t>
            </a:r>
            <a:r>
              <a:rPr lang="ru-RU" sz="2200" b="1" dirty="0">
                <a:solidFill>
                  <a:schemeClr val="bg1"/>
                </a:solidFill>
              </a:rPr>
              <a:t> в точке х и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обозначают </a:t>
            </a:r>
            <a:r>
              <a:rPr lang="ru-RU" sz="2200" b="1" i="1" dirty="0">
                <a:solidFill>
                  <a:schemeClr val="bg1"/>
                </a:solidFill>
              </a:rPr>
              <a:t>f‘(x</a:t>
            </a:r>
            <a:r>
              <a:rPr lang="ru-RU" sz="2200" b="1" i="1" dirty="0" smtClean="0">
                <a:solidFill>
                  <a:schemeClr val="bg1"/>
                </a:solidFill>
              </a:rPr>
              <a:t>).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44733" y="2276872"/>
                <a:ext cx="366600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2800" b="1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33" y="2276872"/>
                <a:ext cx="3666004" cy="901785"/>
              </a:xfrm>
              <a:prstGeom prst="rect">
                <a:avLst/>
              </a:prstGeom>
              <a:blipFill rotWithShape="1">
                <a:blip r:embed="rId4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430217" y="2293257"/>
            <a:ext cx="3665781" cy="914399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pic>
        <p:nvPicPr>
          <p:cNvPr id="10" name="Picture 2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1142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20700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14" y="34721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нахождения производной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f(x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556792"/>
                <a:ext cx="7848872" cy="38164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1. Зафиксировать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значение </a:t>
                </a:r>
                <a:r>
                  <a:rPr lang="ru-RU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х</a:t>
                </a:r>
                <a:r>
                  <a:rPr lang="en-US" sz="2400" b="1" i="1" baseline="-25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0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,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найти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  </a:t>
                </a:r>
                <a:r>
                  <a:rPr lang="en-US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f(x</a:t>
                </a:r>
                <a:r>
                  <a:rPr lang="en-US" sz="2400" b="1" i="1" baseline="-25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0</a:t>
                </a:r>
                <a:r>
                  <a:rPr lang="en-US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)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2. Дать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аргументу 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х</a:t>
                </a:r>
                <a:r>
                  <a:rPr lang="en-US" sz="2400" b="1" i="1" baseline="-25000" dirty="0" smtClean="0">
                    <a:solidFill>
                      <a:schemeClr val="bg1"/>
                    </a:solidFill>
                    <a:latin typeface="Corbel" pitchFamily="34" charset="0"/>
                  </a:rPr>
                  <a:t>0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Corbel" pitchFamily="34" charset="0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приращение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Corbel" pitchFamily="34" charset="0"/>
                  </a:rPr>
                  <a:t> </a:t>
                </a:r>
                <a:r>
                  <a:rPr lang="ru-RU" sz="2400" b="1" i="1" dirty="0">
                    <a:solidFill>
                      <a:schemeClr val="bg1"/>
                    </a:solidFill>
                    <a:latin typeface="Century Gothic" pitchFamily="34" charset="0"/>
                  </a:rPr>
                  <a:t>∆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х,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перейти в новую точку 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Corbel" pitchFamily="34" charset="0"/>
                  </a:rPr>
                  <a:t> х</a:t>
                </a:r>
                <a:r>
                  <a:rPr lang="en-US" sz="2400" b="1" i="1" baseline="-25000" dirty="0">
                    <a:solidFill>
                      <a:schemeClr val="bg1"/>
                    </a:solidFill>
                    <a:latin typeface="Corbel" pitchFamily="34" charset="0"/>
                  </a:rPr>
                  <a:t>0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 + </a:t>
                </a:r>
                <a:r>
                  <a:rPr lang="ru-RU" sz="2400" b="1" i="1" dirty="0">
                    <a:solidFill>
                      <a:schemeClr val="bg1"/>
                    </a:solidFill>
                    <a:latin typeface="Century Gothic" pitchFamily="34" charset="0"/>
                  </a:rPr>
                  <a:t>∆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х, 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найти  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 </a:t>
                </a:r>
                <a:r>
                  <a:rPr lang="en-US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f(x</a:t>
                </a:r>
                <a:r>
                  <a:rPr lang="en-US" sz="2400" b="1" i="1" baseline="-25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0</a:t>
                </a:r>
                <a:r>
                  <a:rPr lang="en-US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 + </a:t>
                </a:r>
                <a:r>
                  <a:rPr lang="ru-RU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∆</a:t>
                </a:r>
                <a:r>
                  <a:rPr lang="ru-RU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х</a:t>
                </a:r>
                <a:r>
                  <a:rPr lang="en-US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)</a:t>
                </a:r>
                <a:r>
                  <a:rPr lang="ru-RU" sz="2400" b="1" i="1" dirty="0">
                    <a:solidFill>
                      <a:schemeClr val="bg1"/>
                    </a:solidFill>
                    <a:latin typeface="Corbel" pitchFamily="34" charset="0"/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3. Найти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приращение функции: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𝒇</m:t>
                    </m:r>
                    <m:r>
                      <a:rPr lang="ru-RU" sz="24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itchFamily="34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</a:rPr>
                  <a:t>.</a:t>
                </a:r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4. Найти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𝒇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5. Найти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en-US" sz="2800" b="1" dirty="0" smtClean="0">
                  <a:solidFill>
                    <a:srgbClr val="FFFF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11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Этот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предел и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есть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</a:rPr>
                  <a:t>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556792"/>
                <a:ext cx="7848872" cy="3816424"/>
              </a:xfrm>
              <a:blipFill rotWithShape="1">
                <a:blip r:embed="rId3"/>
                <a:stretch>
                  <a:fillRect l="-1243" t="-2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1142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4780" y="5203637"/>
            <a:ext cx="64034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Воспользуемся этим алгоритмом для нахождения производных двух функций (пример 1 и 2)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99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31638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577324" y="476672"/>
                <a:ext cx="788136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Пример 1</a:t>
                </a:r>
              </a:p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Дана</a:t>
                </a:r>
                <a:r>
                  <a:rPr lang="ru-RU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4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функция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)=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𝟐</m:t>
                    </m:r>
                    <m:r>
                      <a:rPr lang="ru-RU" sz="24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найдите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324" y="476672"/>
                <a:ext cx="7881361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315" t="-6569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8828" y="1469084"/>
            <a:ext cx="1658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Решение: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97346" y="2958895"/>
                <a:ext cx="7776864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ea typeface="Cambria Math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2400" b="1" i="0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∆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US" sz="2400" b="1" dirty="0" smtClean="0">
                  <a:solidFill>
                    <a:schemeClr val="bg1"/>
                  </a:solidFill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6" y="2958895"/>
                <a:ext cx="7776864" cy="1696105"/>
              </a:xfrm>
              <a:prstGeom prst="rect">
                <a:avLst/>
              </a:prstGeom>
              <a:blipFill rotWithShape="1">
                <a:blip r:embed="rId5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29675" y="4703455"/>
                <a:ext cx="2491323" cy="721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𝒇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ru-RU" sz="28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Calibri" pitchFamily="34" charset="0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ru-RU" sz="28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75" y="4703455"/>
                <a:ext cx="2491323" cy="721672"/>
              </a:xfrm>
              <a:prstGeom prst="rect">
                <a:avLst/>
              </a:prstGeom>
              <a:blipFill rotWithShape="1">
                <a:blip r:embed="rId6"/>
                <a:stretch>
                  <a:fillRect l="-3667" b="-5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49824" y="5459048"/>
                <a:ext cx="4196213" cy="75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  <a:effectLst/>
                  </a:rPr>
                  <a:t>5.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ru-RU" sz="2800" b="0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800" b="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r>
                      <a:rPr lang="ru-RU" sz="2800" b="0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3=3=&gt;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4" y="5459048"/>
                <a:ext cx="4196213" cy="758541"/>
              </a:xfrm>
              <a:prstGeom prst="rect">
                <a:avLst/>
              </a:prstGeom>
              <a:blipFill rotWithShape="1">
                <a:blip r:embed="rId7"/>
                <a:stretch>
                  <a:fillRect l="-3052" b="-5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851536" y="5546134"/>
                <a:ext cx="277697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000" b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  <m:r>
                            <a:rPr lang="ru-RU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ru-RU" sz="30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36" y="5546134"/>
                <a:ext cx="2776979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73039" y="1950221"/>
                <a:ext cx="277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𝟑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039" y="1950221"/>
                <a:ext cx="277482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297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8251" y="2399377"/>
                <a:ext cx="56517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ea typeface="Cambria Math"/>
                  </a:rPr>
                  <a:t>2.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400" b="1" dirty="0" smtClean="0">
                  <a:solidFill>
                    <a:schemeClr val="bg1"/>
                  </a:solidFill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1" y="2399377"/>
                <a:ext cx="5651774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616" b="-12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3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6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31638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577324" y="476672"/>
                <a:ext cx="7881361" cy="86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Пример 2</a:t>
                </a:r>
              </a:p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Дана</a:t>
                </a:r>
                <a:r>
                  <a:rPr lang="ru-RU" sz="24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4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функция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)=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  <m:r>
                      <a:rPr lang="ru-RU" sz="24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найдите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324" y="476672"/>
                <a:ext cx="7881361" cy="862608"/>
              </a:xfrm>
              <a:prstGeom prst="rect">
                <a:avLst/>
              </a:prstGeom>
              <a:blipFill rotWithShape="1">
                <a:blip r:embed="rId4"/>
                <a:stretch>
                  <a:fillRect l="-1315" t="-6338" b="-126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1358" y="1339280"/>
            <a:ext cx="1658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Решение: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8646" y="2232188"/>
                <a:ext cx="489745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ea typeface="Cambria Math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bg1"/>
                  </a:solidFill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6" y="2232188"/>
                <a:ext cx="4897450" cy="658835"/>
              </a:xfrm>
              <a:prstGeom prst="rect">
                <a:avLst/>
              </a:prstGeom>
              <a:blipFill rotWithShape="1">
                <a:blip r:embed="rId5"/>
                <a:stretch>
                  <a:fillRect l="-186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2112" y="4403906"/>
                <a:ext cx="5100692" cy="95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4.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𝒇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ru-RU" sz="3200" b="1" dirty="0">
                            <a:solidFill>
                              <a:schemeClr val="bg1"/>
                            </a:solidFill>
                            <a:cs typeface="Calibri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m:rPr>
                        <m:nor/>
                      </m:rPr>
                      <a:rPr lang="ru-RU" sz="2400" b="1" dirty="0">
                        <a:solidFill>
                          <a:schemeClr val="bg1"/>
                        </a:solidFill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12" y="4403906"/>
                <a:ext cx="5100692" cy="954620"/>
              </a:xfrm>
              <a:prstGeom prst="rect">
                <a:avLst/>
              </a:prstGeom>
              <a:blipFill rotWithShape="1">
                <a:blip r:embed="rId6"/>
                <a:stretch>
                  <a:fillRect l="-1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4672" y="5462109"/>
                <a:ext cx="5922601" cy="66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</a:rPr>
                  <a:t>5.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ru-RU" sz="2400" b="0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r>
                      <a:rPr lang="en-US" sz="2400" b="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sz="2800" dirty="0">
                        <a:solidFill>
                          <a:schemeClr val="bg1"/>
                        </a:solidFill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ru-RU" sz="2800" b="0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</a:rPr>
                      <m:t>=&gt;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2" y="5462109"/>
                <a:ext cx="5922601" cy="663387"/>
              </a:xfrm>
              <a:prstGeom prst="rect">
                <a:avLst/>
              </a:prstGeom>
              <a:blipFill rotWithShape="1">
                <a:blip r:embed="rId7"/>
                <a:stretch>
                  <a:fillRect l="-2163" t="-1835" b="-11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165428" y="5059029"/>
                <a:ext cx="25733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sz="32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28" y="5059029"/>
                <a:ext cx="257339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01354" y="5629290"/>
                <a:ext cx="2523896" cy="66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ru-RU" sz="32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354" y="5629290"/>
                <a:ext cx="2523896" cy="6664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4672" y="1800945"/>
                <a:ext cx="237315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ea typeface="Cambria Math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2" y="1800945"/>
                <a:ext cx="2373150" cy="470000"/>
              </a:xfrm>
              <a:prstGeom prst="rect">
                <a:avLst/>
              </a:prstGeom>
              <a:blipFill rotWithShape="1">
                <a:blip r:embed="rId10"/>
                <a:stretch>
                  <a:fillRect l="-4113" t="-7692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6194" y="2803937"/>
                <a:ext cx="7778898" cy="177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ea typeface="Cambria Math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2400" b="1" i="0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∆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endParaRPr lang="en-US" sz="2400" b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∆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4" y="2803937"/>
                <a:ext cx="7778898" cy="1779333"/>
              </a:xfrm>
              <a:prstGeom prst="rect">
                <a:avLst/>
              </a:prstGeom>
              <a:blipFill rotWithShape="1">
                <a:blip r:embed="rId11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0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6" grpId="0"/>
      <p:bldP spid="14" grpId="0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31638"/>
            <a:ext cx="9699036" cy="7058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нахождения производной функции использовался для выведения следующих формул:</a:t>
            </a:r>
            <a:endParaRPr lang="ru-RU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84060" y="1649009"/>
                <a:ext cx="1537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60" y="1649009"/>
                <a:ext cx="153753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67228" y="2529924"/>
                <a:ext cx="15711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28" y="2529924"/>
                <a:ext cx="157119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23358" y="3397625"/>
                <a:ext cx="28859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𝒌𝒙</m:t>
                              </m:r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8" y="3397625"/>
                <a:ext cx="288591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71600" y="4258593"/>
                <a:ext cx="2221314" cy="711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3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58593"/>
                <a:ext cx="2221314" cy="7110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27197" y="1484784"/>
                <a:ext cx="2438040" cy="1261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197" y="1484784"/>
                <a:ext cx="2438040" cy="12616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733605" y="3048094"/>
                <a:ext cx="2563715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605" y="3048094"/>
                <a:ext cx="2563715" cy="1109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69140" y="4400794"/>
                <a:ext cx="30273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en-US" sz="3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40" y="4400794"/>
                <a:ext cx="302736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25189" y="5245687"/>
                <a:ext cx="33737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𝒄𝒐𝒔𝒙</m:t>
                              </m:r>
                              <m:r>
                                <m:rPr>
                                  <m:nor/>
                                </m:rPr>
                                <a:rPr lang="ru-RU" sz="3200" b="1" i="1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𝒔𝒊𝒏𝒙</m:t>
                      </m:r>
                    </m:oMath>
                  </m:oMathPara>
                </a14:m>
                <a:endParaRPr lang="ru-RU" sz="32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89" y="5245687"/>
                <a:ext cx="337378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164490" y="1659068"/>
            <a:ext cx="1693834" cy="679815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1747" y="2493640"/>
            <a:ext cx="1693834" cy="679815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212" y="3394808"/>
            <a:ext cx="2855064" cy="596622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895" y="4315795"/>
            <a:ext cx="2855064" cy="655259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27197" y="1568273"/>
            <a:ext cx="2642695" cy="1178203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3480" y="3033580"/>
            <a:ext cx="2642695" cy="1178203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43479" y="4351037"/>
            <a:ext cx="2905549" cy="655259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43480" y="5193755"/>
            <a:ext cx="3321138" cy="655259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31638"/>
            <a:ext cx="9699036" cy="7058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453" y="476672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Процедуру нахождения производной функции называют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дифференцированием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функции.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0095" y="1484784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Формулы с предыдущего сайта обычно называют 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формулами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дифференцирования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1142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6443" y="2549715"/>
            <a:ext cx="543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формулы нужно выучить наизусть.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131638"/>
            <a:ext cx="9699036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577324" y="476672"/>
                <a:ext cx="788136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Пример 3</a:t>
                </a:r>
              </a:p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Найдите значение производной функции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)=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𝒄𝒐𝒔𝒙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324" y="476672"/>
                <a:ext cx="788136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315" t="-4569" r="-851" b="-10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8676" y="1699916"/>
            <a:ext cx="1658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Решение: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618676" y="2224945"/>
                <a:ext cx="40063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𝒄𝒐𝒔𝒙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𝒔𝒊𝒏𝒙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676" y="2224945"/>
                <a:ext cx="400630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280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626905" y="2680905"/>
                <a:ext cx="78866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𝟕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𝝅</m:t>
                        </m:r>
                      </m:e>
                    </m:d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𝒔𝒊𝒏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𝟕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𝝅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905" y="2680905"/>
                <a:ext cx="788669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36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573515" y="3385613"/>
                <a:ext cx="810294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Пример </a:t>
                </a:r>
                <a:r>
                  <a:rPr lang="en-US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4</a:t>
                </a:r>
                <a:endParaRPr lang="ru-RU" sz="2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Найдите значение производной функции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𝟖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𝟓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515" y="3385613"/>
                <a:ext cx="8102941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204" t="-4061" b="-10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8676" y="4558660"/>
            <a:ext cx="1658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Решение: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605899" y="5020325"/>
                <a:ext cx="401908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𝟖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𝟖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899" y="5020325"/>
                <a:ext cx="401908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273"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609280" y="5526817"/>
                <a:ext cx="401908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𝟖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280" y="5526817"/>
                <a:ext cx="401908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28"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1147</Words>
  <Application>Microsoft Office PowerPoint</Application>
  <PresentationFormat>Экран (4:3)</PresentationFormat>
  <Paragraphs>90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Производная функции, формулы дифференцирования</vt:lpstr>
      <vt:lpstr>Презентация PowerPoint</vt:lpstr>
      <vt:lpstr>Презентация PowerPoint</vt:lpstr>
      <vt:lpstr>Алгоритм нахождения производной  функции y = f(x)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Догадова</dc:creator>
  <cp:lastModifiedBy>Догадова</cp:lastModifiedBy>
  <cp:revision>193</cp:revision>
  <dcterms:created xsi:type="dcterms:W3CDTF">2016-08-08T13:26:46Z</dcterms:created>
  <dcterms:modified xsi:type="dcterms:W3CDTF">2018-03-07T07:12:28Z</dcterms:modified>
</cp:coreProperties>
</file>