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7" d="100"/>
          <a:sy n="67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CE0DD-2359-46B0-83A5-E0ADD82068D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64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EBA8A-11A1-4E0C-B7B4-EACB9BC84B0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34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09E10-2168-4692-8F8A-32242F74056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05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4C67-8D4F-49F5-AD85-594D7D75974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82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1DEC7-E75E-41F1-8EE4-C11D46E8B6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75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E5EB9-D295-46E6-9D70-2B26E4BB73C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1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3530-8A30-4DDD-A8B5-7662AB79BB2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55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FB607-4B6C-4601-AC77-EBBFCEC6BA7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87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5DFE-EEBF-4C98-AD4D-49A61F69532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34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D4D30-9407-40D4-ABBF-62A21162145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85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1C450-EB68-49BC-88D9-B2715E160D1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1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707A8B-EACD-48DD-A3F2-ACCC74B7D7D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204864"/>
            <a:ext cx="7561262" cy="16561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5400" dirty="0" smtClean="0">
                <a:solidFill>
                  <a:schemeClr val="bg1"/>
                </a:solidFill>
                <a:latin typeface="Lucida Handwriting" pitchFamily="66" charset="0"/>
              </a:rPr>
              <a:t>МНОГОЧЛЕНЫ</a:t>
            </a:r>
          </a:p>
          <a:p>
            <a:pPr>
              <a:lnSpc>
                <a:spcPct val="90000"/>
              </a:lnSpc>
            </a:pPr>
            <a:r>
              <a:rPr lang="ru-RU" sz="4800" dirty="0" smtClean="0">
                <a:solidFill>
                  <a:schemeClr val="bg1"/>
                </a:solidFill>
                <a:latin typeface="Lucida Handwriting" pitchFamily="66" charset="0"/>
              </a:rPr>
              <a:t>Алгебра, 7 класс</a:t>
            </a:r>
            <a:endParaRPr lang="es-ES" sz="4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2221" name="Picture 173" descr="C:\Documents and Settings\Admin\Мои документы\Downloads\Школа\115599736__17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4139331"/>
            <a:ext cx="2388521" cy="26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599610" y="5440809"/>
                <a:ext cx="4572000" cy="5232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2800" i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610" y="5440809"/>
                <a:ext cx="45720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630808" y="4340442"/>
                <a:ext cx="32548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𝑥𝑦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808" y="4340442"/>
                <a:ext cx="32548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Умножение многочлена на одночлен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3070" y="1481799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Чтобы умножить многочлен на одночлен, нужно каждый член многочлена умножить на этот одночлен и полученные произведения сложить.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5321" y="2782129"/>
                <a:ext cx="533723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u="sng" dirty="0" smtClean="0">
                    <a:solidFill>
                      <a:srgbClr val="FFFF00"/>
                    </a:solidFill>
                  </a:rPr>
                  <a:t>Пример 1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Выполните умножение:</a:t>
                </a:r>
                <a:endParaRPr lang="ru-RU" sz="2400" b="0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ru-RU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𝑎𝑏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21" y="2782129"/>
                <a:ext cx="533723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2400" t="-6369" r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4818" y="3894974"/>
                <a:ext cx="533723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u="sng" dirty="0" smtClean="0">
                    <a:solidFill>
                      <a:srgbClr val="FFFF00"/>
                    </a:solidFill>
                  </a:rPr>
                  <a:t>Пример </a:t>
                </a:r>
                <a:r>
                  <a:rPr lang="en-US" sz="2800" b="0" u="sng" dirty="0" smtClean="0">
                    <a:solidFill>
                      <a:srgbClr val="FFFF00"/>
                    </a:solidFill>
                  </a:rPr>
                  <a:t>2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Выполните умножение:</a:t>
                </a:r>
                <a:endParaRPr lang="ru-RU" sz="2400" b="0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18" y="3894974"/>
                <a:ext cx="533723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2400" t="-6410" r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567" y="4991491"/>
                <a:ext cx="533723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u="sng" dirty="0" smtClean="0">
                    <a:solidFill>
                      <a:srgbClr val="FFFF00"/>
                    </a:solidFill>
                  </a:rPr>
                  <a:t>Пример </a:t>
                </a:r>
                <a:r>
                  <a:rPr lang="en-US" sz="2800" b="0" u="sng" dirty="0" smtClean="0">
                    <a:solidFill>
                      <a:srgbClr val="FFFF00"/>
                    </a:solidFill>
                  </a:rPr>
                  <a:t>3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Выполните умножение:</a:t>
                </a:r>
                <a:endParaRPr lang="ru-RU" sz="2400" b="0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67" y="4991491"/>
                <a:ext cx="5337230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2397" t="-6410" r="-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Выгнутая вниз стрелка 2"/>
          <p:cNvSpPr/>
          <p:nvPr/>
        </p:nvSpPr>
        <p:spPr>
          <a:xfrm>
            <a:off x="884903" y="4763729"/>
            <a:ext cx="518745" cy="22776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868361" y="4778477"/>
            <a:ext cx="1078425" cy="25072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flipH="1">
            <a:off x="2123727" y="3659225"/>
            <a:ext cx="1224136" cy="219601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flipH="1">
            <a:off x="1028859" y="3642831"/>
            <a:ext cx="2322451" cy="303239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65435" y="4807975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46634" y="4812889"/>
            <a:ext cx="557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364088" y="5515897"/>
            <a:ext cx="859731" cy="4333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562195" y="5486400"/>
            <a:ext cx="841495" cy="4776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180737" y="3213016"/>
                <a:ext cx="28023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−10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15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737" y="3213016"/>
                <a:ext cx="280230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684700" y="4342218"/>
                <a:ext cx="17586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𝑥𝑦</m:t>
                      </m:r>
                      <m:r>
                        <a:rPr lang="en-US" sz="280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700" y="4342218"/>
                <a:ext cx="175868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Выгнутая вниз стрелка 27"/>
          <p:cNvSpPr/>
          <p:nvPr/>
        </p:nvSpPr>
        <p:spPr>
          <a:xfrm>
            <a:off x="868361" y="5850148"/>
            <a:ext cx="518745" cy="22776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низ стрелка 28"/>
          <p:cNvSpPr/>
          <p:nvPr/>
        </p:nvSpPr>
        <p:spPr>
          <a:xfrm>
            <a:off x="864435" y="5850148"/>
            <a:ext cx="1078425" cy="25072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2806537" y="5850148"/>
            <a:ext cx="518745" cy="22776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низ стрелка 30"/>
          <p:cNvSpPr/>
          <p:nvPr/>
        </p:nvSpPr>
        <p:spPr>
          <a:xfrm>
            <a:off x="2790861" y="5855064"/>
            <a:ext cx="1078425" cy="25072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580069" y="5964029"/>
                <a:ext cx="4572000" cy="5232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=2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69" y="5964029"/>
                <a:ext cx="45720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1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2" grpId="0"/>
      <p:bldP spid="5" grpId="0"/>
      <p:bldP spid="7" grpId="0"/>
      <p:bldP spid="8" grpId="0"/>
      <p:bldP spid="3" grpId="0" animBg="1"/>
      <p:bldP spid="10" grpId="0" animBg="1"/>
      <p:bldP spid="11" grpId="0" animBg="1"/>
      <p:bldP spid="12" grpId="0" animBg="1"/>
      <p:bldP spid="21" grpId="0"/>
      <p:bldP spid="24" grpId="0"/>
      <p:bldP spid="28" grpId="0" animBg="1"/>
      <p:bldP spid="29" grpId="0" animBg="1"/>
      <p:bldP spid="30" grpId="0" animBg="1"/>
      <p:bldP spid="31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140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Повторение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115" y="1340768"/>
            <a:ext cx="8229600" cy="74982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 Что такое одночлен?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4429" y="184482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+mn-lt"/>
                <a:cs typeface="+mn-cs"/>
              </a:rPr>
              <a:t>Произведение 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+mn-cs"/>
              </a:rPr>
              <a:t>чисел, переменных (их степеней) называется </a:t>
            </a:r>
            <a:r>
              <a:rPr lang="ru-RU" sz="2800" i="1" u="sng" dirty="0" smtClean="0">
                <a:solidFill>
                  <a:srgbClr val="FFFF00"/>
                </a:solidFill>
                <a:latin typeface="+mn-lt"/>
                <a:cs typeface="+mn-cs"/>
              </a:rPr>
              <a:t>одночленом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ru-RU" sz="2800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62" y="2944207"/>
            <a:ext cx="82296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 Какие одночлены называются подобными?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62" y="3528010"/>
            <a:ext cx="80524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  <a:cs typeface="+mn-cs"/>
              </a:rPr>
              <a:t>Одночлены называются </a:t>
            </a:r>
            <a:r>
              <a:rPr lang="ru-RU" sz="2800" i="1" u="sng" dirty="0" smtClean="0">
                <a:solidFill>
                  <a:srgbClr val="FFFF00"/>
                </a:solidFill>
                <a:latin typeface="+mn-lt"/>
                <a:cs typeface="+mn-cs"/>
              </a:rPr>
              <a:t>подобными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+mn-cs"/>
              </a:rPr>
              <a:t>, если они имеют одинаковую буквенную часть.</a:t>
            </a:r>
            <a:endParaRPr lang="ru-RU" sz="2800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5861" y="4581128"/>
            <a:ext cx="82296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 Что значит привести одночлен к стандартному виду?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" name="Picture 173" descr="C:\Documents and Settings\Admin\Мои документы\Downloads\Школа\115599736__17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6" y="4532591"/>
            <a:ext cx="2028481" cy="22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140" y="332656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Сформулируйте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свойства степеней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45828" y="1497931"/>
                <a:ext cx="8229600" cy="5040560"/>
              </a:xfrm>
            </p:spPr>
            <p:txBody>
              <a:bodyPr/>
              <a:lstStyle/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40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ru-RU" sz="4000" dirty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:</m:t>
                    </m:r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0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en-US" sz="4000" dirty="0" smtClean="0">
                    <a:solidFill>
                      <a:schemeClr val="bg1"/>
                    </a:solidFill>
                  </a:rPr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en-US" sz="4000" dirty="0" smtClean="0">
                    <a:solidFill>
                      <a:schemeClr val="bg1"/>
                    </a:solidFill>
                  </a:rPr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en-US" sz="4000" dirty="0" smtClean="0">
                    <a:solidFill>
                      <a:schemeClr val="bg1"/>
                    </a:solidFill>
                  </a:rPr>
                  <a:t>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ru-RU" sz="4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5828" y="1497931"/>
                <a:ext cx="8229600" cy="5040560"/>
              </a:xfrm>
              <a:blipFill rotWithShape="1">
                <a:blip r:embed="rId2"/>
                <a:stretch>
                  <a:fillRect t="-2177" b="-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73" descr="C:\Documents and Settings\Admin\Мои документы\Downloads\Школа\115599736__17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6" y="4532591"/>
            <a:ext cx="2028481" cy="22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0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140" y="332656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Упростите выражение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4" y="1196752"/>
                <a:ext cx="8229600" cy="5040560"/>
              </a:xfrm>
            </p:spPr>
            <p:txBody>
              <a:bodyPr/>
              <a:lstStyle/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+5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−9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ru-RU" sz="4000" dirty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,5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𝑑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+8,4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𝑑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в)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−5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+3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г)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∙4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д)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bg1"/>
                        </a:solidFill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∙2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е)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18</m:t>
                        </m:r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  <m:d>
                      <m:d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ru-RU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357188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ж)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40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ru-RU" sz="4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4" y="1196752"/>
                <a:ext cx="8229600" cy="5040560"/>
              </a:xfrm>
              <a:blipFill rotWithShape="1">
                <a:blip r:embed="rId2"/>
                <a:stretch>
                  <a:fillRect t="-2177" b="-73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73" descr="C:\Documents and Settings\Admin\Мои документы\Downloads\Школа\115599736__17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6" y="4532591"/>
            <a:ext cx="2028481" cy="22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6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Определение многочлена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ru-RU" sz="2600" i="1" u="sng" kern="1200" dirty="0">
                <a:solidFill>
                  <a:srgbClr val="FFFF00"/>
                </a:solidFill>
              </a:rPr>
              <a:t>Многочленом</a:t>
            </a:r>
            <a:r>
              <a:rPr lang="ru-RU" sz="2600" kern="1200" dirty="0">
                <a:solidFill>
                  <a:schemeClr val="bg1"/>
                </a:solidFill>
              </a:rPr>
              <a:t> называют сумму одночленов</a:t>
            </a:r>
            <a:r>
              <a:rPr lang="ru-RU" sz="2600" kern="1200" dirty="0" smtClean="0">
                <a:solidFill>
                  <a:schemeClr val="bg1"/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88157" y="1700808"/>
                <a:ext cx="7588552" cy="897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Примеры многочленов: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;  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+7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; 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−2</m:t>
                      </m:r>
                      <m:r>
                        <a:rPr lang="ru-RU" sz="2800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57" y="1700808"/>
                <a:ext cx="7588552" cy="897425"/>
              </a:xfrm>
              <a:prstGeom prst="rect">
                <a:avLst/>
              </a:prstGeom>
              <a:blipFill rotWithShape="1">
                <a:blip r:embed="rId2"/>
                <a:stretch>
                  <a:fillRect l="-1205" t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26480" y="2629011"/>
                <a:ext cx="5827877" cy="1121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Не являются многочленами: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/>
                      </a:rPr>
                      <m:t>; </m:t>
                    </m:r>
                    <m:r>
                      <a:rPr lang="en-US" sz="2800" b="0" i="1" smtClean="0">
                        <a:solidFill>
                          <a:srgbClr val="92D05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−4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𝑐</m:t>
                    </m:r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ru-RU" sz="2800" dirty="0" smtClean="0">
                    <a:solidFill>
                      <a:schemeClr val="bg1"/>
                    </a:solidFill>
                  </a:rPr>
                  <a:t> 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Объясните почему?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80" y="2629011"/>
                <a:ext cx="5827877" cy="1121333"/>
              </a:xfrm>
              <a:prstGeom prst="rect">
                <a:avLst/>
              </a:prstGeom>
              <a:blipFill rotWithShape="1">
                <a:blip r:embed="rId3"/>
                <a:stretch>
                  <a:fillRect l="-1569" t="-3804" r="-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 bwMode="auto">
              <a:xfrm>
                <a:off x="559594" y="3802287"/>
                <a:ext cx="8229600" cy="26230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ru-RU" sz="2400" kern="1200" dirty="0" smtClean="0">
                    <a:solidFill>
                      <a:schemeClr val="bg1"/>
                    </a:solidFill>
                  </a:rPr>
                  <a:t>Слагаемые (одночлены), из которых состоит многочлен, называют </a:t>
                </a:r>
                <a:r>
                  <a:rPr lang="ru-RU" sz="2400" i="1" u="sng" kern="1200" dirty="0" smtClean="0">
                    <a:solidFill>
                      <a:srgbClr val="FFFF00"/>
                    </a:solidFill>
                  </a:rPr>
                  <a:t>членами многочлена</a:t>
                </a:r>
                <a:r>
                  <a:rPr lang="ru-RU" sz="2400" kern="1200" dirty="0" smtClean="0">
                    <a:solidFill>
                      <a:schemeClr val="bg1"/>
                    </a:solidFill>
                  </a:rPr>
                  <a:t>: если их два, то говорят,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что дан </a:t>
                </a:r>
                <a:r>
                  <a:rPr lang="ru-RU" sz="2400" i="1" u="sng" dirty="0" smtClean="0">
                    <a:solidFill>
                      <a:srgbClr val="FFFF00"/>
                    </a:solidFill>
                  </a:rPr>
                  <a:t>двучлен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 (например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ru-RU" sz="2400" kern="1200" dirty="0" smtClean="0">
                    <a:solidFill>
                      <a:schemeClr val="bg1"/>
                    </a:solidFill>
                  </a:rPr>
                  <a:t> – двучлен), если их три, то говорят, что дан </a:t>
                </a:r>
                <a:r>
                  <a:rPr lang="ru-RU" sz="2400" i="1" u="sng" kern="1200" dirty="0" smtClean="0">
                    <a:solidFill>
                      <a:srgbClr val="FFFF00"/>
                    </a:solidFill>
                  </a:rPr>
                  <a:t>трёхчлен</a:t>
                </a:r>
                <a:r>
                  <a:rPr lang="ru-RU" sz="24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(например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−3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+7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dirty="0">
                    <a:solidFill>
                      <a:schemeClr val="bg1"/>
                    </a:solidFill>
                  </a:rPr>
                  <a:t>–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трёхчлен). Одночлен является частным случаем многочлена. Ни «</a:t>
                </a:r>
                <a:r>
                  <a:rPr lang="ru-RU" sz="2400" dirty="0" err="1" smtClean="0">
                    <a:solidFill>
                      <a:schemeClr val="bg1"/>
                    </a:solidFill>
                  </a:rPr>
                  <a:t>четырёхчлен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», ни «</a:t>
                </a:r>
                <a:r>
                  <a:rPr lang="ru-RU" sz="2400" dirty="0" err="1" smtClean="0">
                    <a:solidFill>
                      <a:schemeClr val="bg1"/>
                    </a:solidFill>
                  </a:rPr>
                  <a:t>пятичлен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» не говорят.</a:t>
                </a:r>
                <a:endParaRPr lang="ru-RU" sz="2400" kern="1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594" y="3802287"/>
                <a:ext cx="8229600" cy="2623043"/>
              </a:xfrm>
              <a:prstGeom prst="rect">
                <a:avLst/>
              </a:prstGeom>
              <a:blipFill rotWithShape="1">
                <a:blip r:embed="rId4"/>
                <a:stretch>
                  <a:fillRect l="-1185" t="-1628" r="-1704" b="-67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01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140" y="332656"/>
            <a:ext cx="8229600" cy="93610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Стандартный вид многочлена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4429" y="134076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n-lt"/>
                <a:cs typeface="+mn-cs"/>
              </a:rPr>
              <a:t>Если в многочлене все члены записаны в стандартном виде и приведены подобные слагаемые, то говорят, что многочлен приведён </a:t>
            </a:r>
            <a:r>
              <a:rPr lang="ru-RU" sz="2400" i="1" u="sng" dirty="0" smtClean="0">
                <a:solidFill>
                  <a:srgbClr val="FFFF00"/>
                </a:solidFill>
                <a:latin typeface="+mn-lt"/>
                <a:cs typeface="+mn-cs"/>
              </a:rPr>
              <a:t>к стандартному виду</a:t>
            </a:r>
            <a:r>
              <a:rPr lang="ru-RU" sz="2400" i="1" dirty="0" smtClean="0">
                <a:solidFill>
                  <a:srgbClr val="FFFF00"/>
                </a:solidFill>
                <a:latin typeface="+mn-lt"/>
                <a:cs typeface="+mn-cs"/>
              </a:rPr>
              <a:t>  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+mn-cs"/>
              </a:rPr>
              <a:t>(или записан в стандартном виде).</a:t>
            </a:r>
            <a:endParaRPr lang="ru-RU" sz="2400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0" name="Picture 173" descr="C:\Documents and Settings\Admin\Мои документы\Downloads\Школа\115599736__17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6" y="4532591"/>
            <a:ext cx="2028481" cy="22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78445" y="3068960"/>
                <a:ext cx="79208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Приведите многочлен к стандартному виду:</a:t>
                </a:r>
              </a:p>
              <a:p>
                <a:pPr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ru-RU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−3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𝑥𝑦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𝑥𝑦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45" y="3068960"/>
                <a:ext cx="792088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232" t="-510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7366" y="3448584"/>
                <a:ext cx="16387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−5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66" y="3448584"/>
                <a:ext cx="1638718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746"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8445" y="4070926"/>
                <a:ext cx="61246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0" dirty="0" smtClean="0">
                    <a:solidFill>
                      <a:schemeClr val="bg1"/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∙4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∙4=</m:t>
                    </m:r>
                  </m:oMath>
                </a14:m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45" y="4070926"/>
                <a:ext cx="612469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592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2267" y="4645781"/>
                <a:ext cx="69678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12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4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   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</a:rPr>
                  <a:t>             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67" y="4645781"/>
                <a:ext cx="6967805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84703" y="5409581"/>
                <a:ext cx="21019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12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03" y="5409581"/>
                <a:ext cx="2101986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971600" y="3899957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91880" y="3866089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35696" y="3868960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35695" y="3955038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98503" y="3875210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99070" y="3962296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04786" y="5136020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47479" y="5093157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22604" y="5107446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36891" y="5187954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442426" y="5092708"/>
            <a:ext cx="589383" cy="4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439943" y="5186363"/>
            <a:ext cx="589382" cy="11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59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8397" y="3913280"/>
                <a:ext cx="83923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−8</m:t>
                      </m:r>
                      <m:r>
                        <a:rPr lang="ru-RU" sz="280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+2=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97" y="3913280"/>
                <a:ext cx="839234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Сложение и вычитание многочленов</a:t>
            </a:r>
            <a:endParaRPr lang="ru-RU" sz="3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6" y="1700808"/>
                <a:ext cx="665002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u="sng" dirty="0" smtClean="0">
                    <a:solidFill>
                      <a:srgbClr val="FFFF00"/>
                    </a:solidFill>
                  </a:rPr>
                  <a:t>Пример 1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400" b="0" dirty="0" smtClean="0">
                    <a:solidFill>
                      <a:schemeClr val="bg1"/>
                    </a:solidFill>
                  </a:rPr>
                  <a:t>Сложите многочлены: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−8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800" dirty="0" smtClean="0">
                    <a:solidFill>
                      <a:schemeClr val="bg1"/>
                    </a:solidFill>
                  </a:rPr>
                  <a:t> 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5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6650026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925" t="-6369" b="-16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8398" y="2891669"/>
                <a:ext cx="8392343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0" dirty="0" smtClean="0">
                    <a:solidFill>
                      <a:schemeClr val="bg1"/>
                    </a:solidFill>
                  </a:rPr>
                  <a:t>Решение. Обозначим сумму многочленов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ru-RU" sz="2400" b="0" dirty="0" smtClean="0">
                    <a:solidFill>
                      <a:schemeClr val="bg1"/>
                    </a:solidFill>
                  </a:rPr>
                  <a:t> Тогда 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ru-RU" sz="28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ru-RU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−8</m:t>
                          </m:r>
                        </m:e>
                      </m:d>
                      <m:r>
                        <a:rPr lang="ru-RU" sz="2800" b="0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+2</m:t>
                          </m:r>
                        </m:e>
                      </m:d>
                      <m:r>
                        <a:rPr lang="ru-RU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b="0" i="1" dirty="0" smtClean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98" y="2891669"/>
                <a:ext cx="8392343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1162" t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1835696" y="4430552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36810" y="4436500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88024" y="3921846"/>
                <a:ext cx="26281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−6.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21846"/>
                <a:ext cx="262811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2503398" y="4430552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96141" y="4510380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25798" y="4445066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18541" y="4524895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3" descr="C:\Documents and Settings\Admin\Мои документы\Downloads\Школа\115599736__17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6" y="4532591"/>
            <a:ext cx="2028481" cy="22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5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Сложение и вычитание многочленов</a:t>
            </a:r>
            <a:endParaRPr lang="ru-RU" sz="3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6" y="1556792"/>
                <a:ext cx="5877250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u="sng" dirty="0" smtClean="0">
                    <a:solidFill>
                      <a:srgbClr val="FFFF00"/>
                    </a:solidFill>
                  </a:rPr>
                  <a:t>Пример 2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400" b="0" dirty="0" smtClean="0">
                    <a:solidFill>
                      <a:schemeClr val="bg1"/>
                    </a:solidFill>
                  </a:rPr>
                  <a:t>Сложите многочлены: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+5,</m:t>
                      </m:r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−4.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56792"/>
                <a:ext cx="587725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2178" t="-27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6706" y="3386664"/>
                <a:ext cx="864778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0" dirty="0" smtClean="0">
                    <a:solidFill>
                      <a:schemeClr val="bg1"/>
                    </a:solidFill>
                  </a:rPr>
                  <a:t>Решение. Обозначим сумму многочленов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sz="2400" b="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b="0" dirty="0" smtClean="0">
                    <a:solidFill>
                      <a:schemeClr val="bg1"/>
                    </a:solidFill>
                  </a:rPr>
                  <a:t>Тогда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;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ru-RU" sz="24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ru-RU" sz="2400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2400" b="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ru-R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𝑎𝑏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ru-RU" sz="2400" b="0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ru-RU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𝑎𝑏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+5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US" sz="2400" b="0" i="1" dirty="0" smtClean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−4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ru-RU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400" b="0" i="1" dirty="0" smtClean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06" y="3386664"/>
                <a:ext cx="8647782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1128" b="-4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7221" y="5159684"/>
                <a:ext cx="88467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𝑎𝑏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𝑎𝑏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+5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𝑎𝑏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=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21" y="5159684"/>
                <a:ext cx="884676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9575" y="5818674"/>
                <a:ext cx="47679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1.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75" y="5818674"/>
                <a:ext cx="476790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483316" y="5599966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62748" y="5621808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0454" y="5245408"/>
            <a:ext cx="515302" cy="3916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462748" y="5253718"/>
            <a:ext cx="586057" cy="4091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08457" y="5600716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290488" y="5586412"/>
            <a:ext cx="509737" cy="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90814" y="5615004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037982" y="5605722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907704" y="5586412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47481" y="5610241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621914" y="5600716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86309" y="5600716"/>
            <a:ext cx="25765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895834" y="5695966"/>
            <a:ext cx="25765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391384" y="5591191"/>
            <a:ext cx="25765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381859" y="5667391"/>
            <a:ext cx="25765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663528" y="5595953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63528" y="5676915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663528" y="5748336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58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Сложение и вычитание многочленов</a:t>
            </a:r>
            <a:endParaRPr lang="ru-RU" sz="3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6" y="1556792"/>
                <a:ext cx="6587509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u="sng" dirty="0" smtClean="0">
                    <a:solidFill>
                      <a:srgbClr val="FFFF00"/>
                    </a:solidFill>
                  </a:rPr>
                  <a:t>Пример </a:t>
                </a:r>
                <a:r>
                  <a:rPr lang="en-US" sz="2800" b="0" u="sng" dirty="0" smtClean="0">
                    <a:solidFill>
                      <a:srgbClr val="FFFF00"/>
                    </a:solidFill>
                  </a:rPr>
                  <a:t>3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400" dirty="0">
                    <a:solidFill>
                      <a:schemeClr val="bg1"/>
                    </a:solidFill>
                  </a:rPr>
                  <a:t>Найдите разность многочленов </a:t>
                </a:r>
                <a:endParaRPr lang="en-US" sz="2800" i="1" dirty="0">
                  <a:solidFill>
                    <a:schemeClr val="bg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−5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−7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56792"/>
                <a:ext cx="6587509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943" t="-4386" r="-370" b="-10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4704" y="3068960"/>
                <a:ext cx="8647782" cy="137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0" dirty="0" smtClean="0">
                    <a:solidFill>
                      <a:schemeClr val="bg1"/>
                    </a:solidFill>
                  </a:rPr>
                  <a:t>Решение. Обозначим</a:t>
                </a:r>
                <a:r>
                  <a:rPr lang="en-US" sz="2400" b="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b="0" dirty="0" smtClean="0">
                    <a:solidFill>
                      <a:schemeClr val="bg1"/>
                    </a:solidFill>
                  </a:rPr>
                  <a:t>разность многочленов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sz="2400" b="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b="0" dirty="0" smtClean="0">
                    <a:solidFill>
                      <a:schemeClr val="bg1"/>
                    </a:solidFill>
                  </a:rPr>
                  <a:t>Тогда</a:t>
                </a:r>
                <a:r>
                  <a:rPr lang="ru-RU" sz="2800" b="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;</m:t>
                            </m:r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ru-RU" sz="28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+2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+3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+5</m:t>
                        </m:r>
                      </m:e>
                    </m:d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ru-RU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−5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+3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−7</m:t>
                        </m:r>
                      </m:e>
                    </m:d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ru-RU" sz="2800" b="0" i="1" dirty="0" smtClean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04" y="3068960"/>
                <a:ext cx="8647782" cy="1375056"/>
              </a:xfrm>
              <a:prstGeom prst="rect">
                <a:avLst/>
              </a:prstGeom>
              <a:blipFill rotWithShape="1">
                <a:blip r:embed="rId3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288" y="4444016"/>
                <a:ext cx="86477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+2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+5−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=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8" y="4444016"/>
                <a:ext cx="864778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1288" y="5093650"/>
                <a:ext cx="2895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+7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+12.</m:t>
                      </m:r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8" y="5093650"/>
                <a:ext cx="289539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698105" y="4509803"/>
            <a:ext cx="515302" cy="3916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92235" y="4510078"/>
            <a:ext cx="515302" cy="3916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504799" y="4952964"/>
            <a:ext cx="509737" cy="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364088" y="4967220"/>
            <a:ext cx="509737" cy="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22042" y="4972050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93954" y="4943474"/>
            <a:ext cx="51530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173988" y="4561335"/>
            <a:ext cx="515302" cy="3916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983045" y="4537541"/>
            <a:ext cx="515302" cy="3916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79912" y="4930613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93083" y="5030627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636421" y="4944902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636421" y="5059202"/>
            <a:ext cx="5153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1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</TotalTime>
  <Words>1252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Презентация PowerPoint</vt:lpstr>
      <vt:lpstr>Повторение</vt:lpstr>
      <vt:lpstr>Сформулируйте  свойства степеней</vt:lpstr>
      <vt:lpstr>Упростите выражение</vt:lpstr>
      <vt:lpstr>Определение многочлена</vt:lpstr>
      <vt:lpstr>Стандартный вид многочлена</vt:lpstr>
      <vt:lpstr>Сложение и вычитание многочленов</vt:lpstr>
      <vt:lpstr>Сложение и вычитание многочленов</vt:lpstr>
      <vt:lpstr>Сложение и вычитание многочленов</vt:lpstr>
      <vt:lpstr>Умножение многочлена на одночлен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Догадова</cp:lastModifiedBy>
  <cp:revision>753</cp:revision>
  <dcterms:created xsi:type="dcterms:W3CDTF">2010-05-23T14:28:12Z</dcterms:created>
  <dcterms:modified xsi:type="dcterms:W3CDTF">2017-02-07T12:14:45Z</dcterms:modified>
</cp:coreProperties>
</file>