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9" r:id="rId4"/>
    <p:sldId id="266" r:id="rId5"/>
    <p:sldId id="268" r:id="rId6"/>
    <p:sldId id="267" r:id="rId7"/>
    <p:sldId id="271" r:id="rId8"/>
    <p:sldId id="270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8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5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7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77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06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6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5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27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75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523AC-E353-42C9-8BB0-E68FC2DD957D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53C6B-7CF0-42AE-943A-CD1501098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Admin\Мои документы\Загрузки\4_Картинки_школа\доска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783904" cy="621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67008" y="807683"/>
            <a:ext cx="4211960" cy="34563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Точки экстремума функции. Стационарные и критические </a:t>
            </a:r>
            <a:r>
              <a:rPr lang="ru-RU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точки.</a:t>
            </a:r>
            <a:br>
              <a:rPr lang="ru-RU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Точки перегиба</a:t>
            </a:r>
            <a:endParaRPr lang="ru-RU" sz="3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293096"/>
            <a:ext cx="4036098" cy="124756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Алгебра и начала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математического анализа,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4553"/>
            <a:ext cx="10342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Kyocera_20200329_001\Копия Scan_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20"/>
          <a:stretch/>
        </p:blipFill>
        <p:spPr bwMode="auto">
          <a:xfrm>
            <a:off x="285486" y="279783"/>
            <a:ext cx="8424936" cy="554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57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Kyocera_20200329_001\Копия Scan_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47"/>
          <a:stretch/>
        </p:blipFill>
        <p:spPr bwMode="auto">
          <a:xfrm>
            <a:off x="942484" y="30584"/>
            <a:ext cx="7220572" cy="6833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99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1, 2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035" y="3498012"/>
            <a:ext cx="8694515" cy="324335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Точки экстремума</a:t>
            </a:r>
            <a:r>
              <a:rPr lang="ru-RU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это точки максимума и минимума функции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Обозначают  </a:t>
            </a:r>
            <a: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Экстремумы </a:t>
            </a:r>
            <a:r>
              <a:rPr lang="ru-RU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это значения функции в точках экстремума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Обозначают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900" b="1" i="1" u="sng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9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Не следует путать экстремумы функции с наибольшими и наименьшими значениями функции. Экстремумы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находят в окрестности точки, а наибольшее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наименьшее значения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– на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всей области определения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Точек экстремума и экстремумы функция может несколько, а вот наибольшее значение и наименьшее значения функции единственные на всей области определения.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27D776F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98" t="68930" r="4649" b="16913"/>
          <a:stretch>
            <a:fillRect/>
          </a:stretch>
        </p:blipFill>
        <p:spPr bwMode="auto">
          <a:xfrm rot="21540000">
            <a:off x="1914014" y="951425"/>
            <a:ext cx="4915977" cy="251989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6896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6" y="4231232"/>
            <a:ext cx="8694515" cy="925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помощью графика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мы уже умеем определять точки экстремума (абсциссы точек) и экстремумы функции (ординаты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этих же точек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5" name="Picture 4" descr="27D776F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98" t="68930" r="4649" b="16913"/>
          <a:stretch>
            <a:fillRect/>
          </a:stretch>
        </p:blipFill>
        <p:spPr bwMode="auto">
          <a:xfrm rot="21540000">
            <a:off x="1249323" y="533719"/>
            <a:ext cx="6566824" cy="337557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" name="Прямоугольник 3"/>
          <p:cNvSpPr/>
          <p:nvPr/>
        </p:nvSpPr>
        <p:spPr>
          <a:xfrm>
            <a:off x="253908" y="5157192"/>
            <a:ext cx="8748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данном рисунке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точками экстремума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являются точки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Кроме того, мы видим, что точки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являются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точками максимума функции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точки минимума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функции,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экстремумы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функции.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55776" y="1196752"/>
            <a:ext cx="280831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55776" y="2492896"/>
            <a:ext cx="18002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55776" y="1362990"/>
            <a:ext cx="108012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55776" y="2852936"/>
            <a:ext cx="396044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00269" y="1240734"/>
                <a:ext cx="5191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269" y="1240734"/>
                <a:ext cx="519116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14396" y="964238"/>
                <a:ext cx="5191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396" y="964238"/>
                <a:ext cx="519116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61696" y="2599638"/>
                <a:ext cx="396262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696" y="2599638"/>
                <a:ext cx="39626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538" r="-7692" b="-7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12882" y="2220270"/>
                <a:ext cx="5191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882" y="2220270"/>
                <a:ext cx="519116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50250" y="299974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250" y="2999748"/>
                <a:ext cx="39626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3-5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Вспомним схему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 связи производной с монотонностью функции.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7565" t="37393" r="5767" b="39744"/>
          <a:stretch/>
        </p:blipFill>
        <p:spPr bwMode="auto">
          <a:xfrm>
            <a:off x="1885865" y="1695197"/>
            <a:ext cx="5040560" cy="12961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740" y="3056821"/>
            <a:ext cx="844190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Если при переходе через точку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ее производная меняет знак с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«+» на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«–»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(т.е. возрастание меняется на убывание),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sz="2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максимума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Если при переходе через точку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ее производная меняет знак с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«–» на «+»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(т.е.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убывание меняется на возрастание),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точка минимума</a:t>
            </a:r>
            <a:r>
              <a:rPr lang="ru-RU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точке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 производная равна нулю, но при переходе через неё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не меняет знак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точка перегиба</a:t>
            </a:r>
            <a:r>
              <a:rPr lang="ru-RU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В точке перегиба происходит изменение выпуклости графика функции, но не происходит изменение монотонности.</a:t>
            </a:r>
          </a:p>
        </p:txBody>
      </p:sp>
    </p:spTree>
    <p:extLst>
      <p:ext uri="{BB962C8B-B14F-4D97-AF65-F5344CB8AC3E}">
        <p14:creationId xmlns:p14="http://schemas.microsoft.com/office/powerpoint/2010/main" val="147778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Documents and Settings\Admin\Мои документы\Загрузки\4_Картинки_школа\доска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783904" cy="621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5848" y="6218088"/>
            <a:ext cx="2783228" cy="623821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 2 –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точка перегиба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Kyocera_20200321_002\Scan_0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31"/>
          <a:stretch/>
        </p:blipFill>
        <p:spPr bwMode="auto">
          <a:xfrm>
            <a:off x="5724126" y="665854"/>
            <a:ext cx="2166672" cy="499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7053943" y="1201259"/>
            <a:ext cx="5071" cy="130971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4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6-7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210" y="3705019"/>
            <a:ext cx="8640960" cy="149459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касательные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двух отмеченных точках графика (если их провести) будут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параллельны оси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поэтому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производная в этих точках равна 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рис.2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касательные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отмеченных точках графика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провести нельзя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поэтому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производная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этих точках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существует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Все рассмотренные четыре точки являются точками экстремума функции.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3091" t="22107" r="2170" b="33098"/>
          <a:stretch/>
        </p:blipFill>
        <p:spPr bwMode="auto">
          <a:xfrm>
            <a:off x="1044735" y="878565"/>
            <a:ext cx="6552728" cy="27363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5624" y="5262286"/>
            <a:ext cx="847212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Внутренние точки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определения функции, в которых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производная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равна нулю,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стационарными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(рис. 1).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Внутренние точки области определения функции, в которых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производная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существует,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критическими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точками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(рис.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3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исследования функции на</a:t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монотонность и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экстремумы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Найти область определения функции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Найти производную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΄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(х)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Найти критические точки функции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΄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(х)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существует).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Найти стационарные точки, для этого решить уравнение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΄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(х)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Отметить стационарные и критические точки (если они есть) на числовой прямой. Определить знаки производной на получившихся промежутках.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По знаку производной определить промежутки монотонности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точки экстремума функции.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61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16775" y="352509"/>
            <a:ext cx="8078215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Исследуйте функцию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11 на монотонность и экстремумы.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∞;+∞).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= 12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48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+ 48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∞;+∞), значит, нет точек, в которых производная не существует, поэтому нет критических точек.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f´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= 0, 12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48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+ 48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= 0| : 12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+ 4)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= 2 – стационарные точки.</a:t>
            </a: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точка перегиба</a:t>
            </a:r>
            <a:endParaRPr lang="ru-RU" sz="2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убывает при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(–∞; 0],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возрастает при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[0; +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= 2 – точка перегиба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 flipV="1">
            <a:off x="1926489" y="4505065"/>
            <a:ext cx="5149304" cy="7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817176" y="457105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26232" y="4607550"/>
            <a:ext cx="336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390024" y="457105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216134" y="3997110"/>
            <a:ext cx="444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y´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268538" y="4571052"/>
            <a:ext cx="3433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4610540" y="3924721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+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137836" y="3924721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+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048191" y="3704722"/>
            <a:ext cx="4443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376" name="Line 19"/>
          <p:cNvSpPr>
            <a:spLocks noChangeShapeType="1"/>
          </p:cNvSpPr>
          <p:nvPr/>
        </p:nvSpPr>
        <p:spPr bwMode="auto">
          <a:xfrm flipV="1">
            <a:off x="4334042" y="4574525"/>
            <a:ext cx="992540" cy="41640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377" name="Line 19"/>
          <p:cNvSpPr>
            <a:spLocks noChangeShapeType="1"/>
          </p:cNvSpPr>
          <p:nvPr/>
        </p:nvSpPr>
        <p:spPr bwMode="auto">
          <a:xfrm flipV="1">
            <a:off x="5746095" y="4589654"/>
            <a:ext cx="957736" cy="38417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378" name="Line 20"/>
          <p:cNvSpPr>
            <a:spLocks noChangeShapeType="1"/>
          </p:cNvSpPr>
          <p:nvPr/>
        </p:nvSpPr>
        <p:spPr bwMode="auto">
          <a:xfrm>
            <a:off x="2784592" y="4583326"/>
            <a:ext cx="97155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918307" y="4421235"/>
            <a:ext cx="152400" cy="15593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5495925" y="4427892"/>
            <a:ext cx="152400" cy="15593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7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Rectangle 4"/>
              <p:cNvSpPr>
                <a:spLocks noChangeArrowheads="1"/>
              </p:cNvSpPr>
              <p:nvPr/>
            </p:nvSpPr>
            <p:spPr bwMode="auto">
              <a:xfrm>
                <a:off x="516775" y="352509"/>
                <a:ext cx="8078215" cy="594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sz="2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Пример 2.</a:t>
                </a:r>
                <a:r>
                  <a:rPr lang="ru-RU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Исследуйте функцию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/>
                      </a:rPr>
                      <m:t>𝑦</m:t>
                    </m:r>
                    <m:r>
                      <a:rPr lang="ru-RU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200" i="1">
                            <a:latin typeface="Cambria Math"/>
                          </a:rPr>
                          <m:t>𝑥</m:t>
                        </m:r>
                        <m:r>
                          <a:rPr lang="ru-RU" sz="2200" i="1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r>
                  <a:rPr lang="ru-RU" sz="22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200" dirty="0">
                    <a:latin typeface="Times New Roman" pitchFamily="18" charset="0"/>
                    <a:cs typeface="Times New Roman" pitchFamily="18" charset="0"/>
                  </a:rPr>
                  <a:t>на монотонность и экстремумы.</a:t>
                </a:r>
              </a:p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+ 3 ≠ 0,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≠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– 3,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 (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∞;– 3), (– 3;+∞). </a:t>
                </a:r>
              </a:p>
              <a:p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ru-RU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ru-RU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ru-RU" sz="200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ru-RU" sz="2000" i="1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ru-RU" sz="2000" i="1">
                                    <a:latin typeface="Cambria Math"/>
                                  </a:rPr>
                                  <m:t>+3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ru-RU" sz="2000" i="1">
                        <a:latin typeface="Cambria Math"/>
                      </a:rPr>
                      <m:t>=1∙</m:t>
                    </m:r>
                    <m:d>
                      <m:dPr>
                        <m:ctrlPr>
                          <a:rPr lang="ru-RU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ru-RU" sz="2000" i="1">
                                        <a:latin typeface="Cambria Math"/>
                                      </a:rPr>
                                      <m:t>+3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ru-RU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ru-RU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ru-RU" sz="20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ru-RU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f´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+ 3 ≠ 0,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≠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– 3,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f´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 (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∞;– 3), (– 3;+∞).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f´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=&gt; нет критических точек.</a:t>
                </a:r>
              </a:p>
              <a:p>
                <a:r>
                  <a:rPr lang="ru-RU" sz="2000" i="1" u="sng" dirty="0">
                    <a:latin typeface="Times New Roman" pitchFamily="18" charset="0"/>
                    <a:cs typeface="Times New Roman" pitchFamily="18" charset="0"/>
                  </a:rPr>
                  <a:t>Замечание: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В точке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– 3 производная не существует. Может показаться, что это и есть критическая точка, но в этой точке функция не существует,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этой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точки нет (выколотая точка).</a:t>
                </a:r>
              </a:p>
              <a:p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y´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 0,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ru-RU" sz="20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ru-RU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000" i="1">
                        <a:latin typeface="Cambria Math"/>
                      </a:rPr>
                      <m:t>=0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нет корней, значит, нет стационарных точек.</a:t>
                </a:r>
              </a:p>
              <a:p>
                <a:endParaRPr lang="ru-RU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 b="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2200" b="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ru-RU" sz="12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2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</a:t>
                </a:r>
              </a:p>
              <a:p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Точка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– 3 не является точкой перегиба, это точка разрыва функции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ru-RU" sz="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5.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убывает при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ϵ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∞;– 3), (– 3;+∞). Точек экстремумов нет.</a:t>
                </a:r>
              </a:p>
            </p:txBody>
          </p:sp>
        </mc:Choice>
        <mc:Fallback xmlns="">
          <p:sp>
            <p:nvSpPr>
              <p:cNvPr id="1536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775" y="352509"/>
                <a:ext cx="8078215" cy="5941242"/>
              </a:xfrm>
              <a:prstGeom prst="rect">
                <a:avLst/>
              </a:prstGeom>
              <a:blipFill rotWithShape="1">
                <a:blip r:embed="rId2"/>
                <a:stretch>
                  <a:fillRect l="-9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4" name="Line 7"/>
          <p:cNvSpPr>
            <a:spLocks noChangeShapeType="1"/>
          </p:cNvSpPr>
          <p:nvPr/>
        </p:nvSpPr>
        <p:spPr bwMode="auto">
          <a:xfrm flipV="1">
            <a:off x="1926489" y="4499201"/>
            <a:ext cx="3797639" cy="66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443818" y="4551108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756142" y="4577168"/>
            <a:ext cx="6017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216134" y="3997110"/>
            <a:ext cx="444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y´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268538" y="4571052"/>
            <a:ext cx="3433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048191" y="3704722"/>
            <a:ext cx="4443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378" name="Line 20"/>
          <p:cNvSpPr>
            <a:spLocks noChangeShapeType="1"/>
          </p:cNvSpPr>
          <p:nvPr/>
        </p:nvSpPr>
        <p:spPr bwMode="auto">
          <a:xfrm>
            <a:off x="2784592" y="4583326"/>
            <a:ext cx="97155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918307" y="4421235"/>
            <a:ext cx="152400" cy="15593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524600" y="3694128"/>
            <a:ext cx="4443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57894" y="4652481"/>
            <a:ext cx="97155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8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999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Точки экстремума функции. Стационарные и критические точки. Точки перегиба</vt:lpstr>
      <vt:lpstr>Определение 1, 2</vt:lpstr>
      <vt:lpstr>Презентация PowerPoint</vt:lpstr>
      <vt:lpstr>Определения 3-5</vt:lpstr>
      <vt:lpstr>х = 2 – точка перегиба</vt:lpstr>
      <vt:lpstr>Определения 6-7</vt:lpstr>
      <vt:lpstr>Алгоритм исследования функции на монотонность и экстремумы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производной к исследованию функции и построению графика функции</dc:title>
  <dc:creator>Догадова</dc:creator>
  <cp:lastModifiedBy>Догадова</cp:lastModifiedBy>
  <cp:revision>42</cp:revision>
  <dcterms:created xsi:type="dcterms:W3CDTF">2020-03-21T07:57:30Z</dcterms:created>
  <dcterms:modified xsi:type="dcterms:W3CDTF">2020-03-29T17:19:35Z</dcterms:modified>
</cp:coreProperties>
</file>